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34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_rels/notesSlide130.xml.rels" ContentType="application/vnd.openxmlformats-package.relationships+xml"/>
  <Override PartName="/ppt/notesSlides/_rels/notesSlide124.xml.rels" ContentType="application/vnd.openxmlformats-package.relationships+xml"/>
  <Override PartName="/ppt/notesSlides/_rels/notesSlide123.xml.rels" ContentType="application/vnd.openxmlformats-package.relationships+xml"/>
  <Override PartName="/ppt/notesSlides/_rels/notesSlide111.xml.rels" ContentType="application/vnd.openxmlformats-package.relationships+xml"/>
  <Override PartName="/ppt/notesSlides/_rels/notesSlide105.xml.rels" ContentType="application/vnd.openxmlformats-package.relationships+xml"/>
  <Override PartName="/ppt/notesSlides/_rels/notesSlide104.xml.rels" ContentType="application/vnd.openxmlformats-package.relationships+xml"/>
  <Override PartName="/ppt/notesSlides/_rels/notesSlide129.xml.rels" ContentType="application/vnd.openxmlformats-package.relationships+xml"/>
  <Override PartName="/ppt/notesSlides/_rels/notesSlide99.xml.rels" ContentType="application/vnd.openxmlformats-package.relationships+xml"/>
  <Override PartName="/ppt/notesSlides/_rels/notesSlide95.xml.rels" ContentType="application/vnd.openxmlformats-package.relationships+xml"/>
  <Override PartName="/ppt/notesSlides/_rels/notesSlide89.xml.rels" ContentType="application/vnd.openxmlformats-package.relationships+xml"/>
  <Override PartName="/ppt/notesSlides/_rels/notesSlide83.xml.rels" ContentType="application/vnd.openxmlformats-package.relationships+xml"/>
  <Override PartName="/ppt/notesSlides/_rels/notesSlide82.xml.rels" ContentType="application/vnd.openxmlformats-package.relationships+xml"/>
  <Override PartName="/ppt/notesSlides/_rels/notesSlide116.xml.rels" ContentType="application/vnd.openxmlformats-package.relationships+xml"/>
  <Override PartName="/ppt/notesSlides/_rels/notesSlide8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33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13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10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11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1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0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18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114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09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10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1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2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1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80.xml.rels" ContentType="application/vnd.openxmlformats-package.relationships+xml"/>
  <Override PartName="/ppt/notesSlides/_rels/notesSlide103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31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10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88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128.xml.rels" ContentType="application/vnd.openxmlformats-package.relationships+xml"/>
  <Override PartName="/ppt/notesSlides/_rels/notesSlide9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01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115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21.xml.rels" ContentType="application/vnd.openxmlformats-package.relationships+xml"/>
  <Override PartName="/ppt/notesSlides/_rels/notesSlide9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0.xml.rels" ContentType="application/vnd.openxmlformats-package.relationships+xml"/>
  <Override PartName="/ppt/notesSlides/_rels/notesSlide9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122.xml.rels" ContentType="application/vnd.openxmlformats-package.relationships+xml"/>
  <Override PartName="/ppt/notesSlides/_rels/notesSlide9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9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9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12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126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127.xml.rels" ContentType="application/vnd.openxmlformats-package.relationships+xml"/>
  <Override PartName="/ppt/notesSlides/_rels/notesSlide97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34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77.xml.rels" ContentType="application/vnd.openxmlformats-package.relationship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69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8.png" ContentType="image/png"/>
  <Override PartName="/ppt/media/image47.png" ContentType="image/png"/>
  <Override PartName="/ppt/media/image46.png" ContentType="image/png"/>
  <Override PartName="/ppt/media/image44.jpeg" ContentType="image/jpeg"/>
  <Override PartName="/ppt/media/image43.png" ContentType="image/png"/>
  <Override PartName="/ppt/media/image42.png" ContentType="image/png"/>
  <Override PartName="/ppt/media/image41.png" ContentType="image/png"/>
  <Override PartName="/ppt/media/image40.gif" ContentType="image/gif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2.jpeg" ContentType="image/jpeg"/>
  <Override PartName="/ppt/media/image15.png" ContentType="image/png"/>
  <Override PartName="/ppt/media/image18.png" ContentType="image/png"/>
  <Override PartName="/ppt/media/image19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58.png" ContentType="image/png"/>
  <Override PartName="/ppt/media/image33.png" ContentType="image/png"/>
  <Override PartName="/ppt/media/image59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8.jpeg" ContentType="image/jpeg"/>
  <Override PartName="/ppt/media/image36.png" ContentType="image/png"/>
  <Override PartName="/ppt/media/image9.png" ContentType="image/png"/>
  <Override PartName="/ppt/media/image62.png" ContentType="image/png"/>
  <Override PartName="/ppt/media/image7.png" ContentType="image/png"/>
  <Override PartName="/ppt/media/image1.png" ContentType="image/png"/>
  <Override PartName="/ppt/media/image4.png" ContentType="image/png"/>
  <Override PartName="/ppt/media/image60.png" ContentType="image/png"/>
  <Override PartName="/ppt/media/image5.png" ContentType="image/png"/>
  <Override PartName="/ppt/media/image61.png" ContentType="image/png"/>
  <Override PartName="/ppt/media/image6.png" ContentType="image/png"/>
  <Override PartName="/ppt/media/image45.png" ContentType="image/png"/>
  <Override PartName="/ppt/media/image20.png" ContentType="image/png"/>
  <Override PartName="/ppt/media/image3.gif" ContentType="image/gif"/>
  <Override PartName="/ppt/media/image17.jpeg" ContentType="image/jpeg"/>
  <Override PartName="/ppt/media/image21.jpeg" ContentType="image/jpeg"/>
  <Override PartName="/ppt/media/image23.jpeg" ContentType="image/jpeg"/>
  <Override PartName="/ppt/media/image27.jpeg" ContentType="image/jpeg"/>
  <Override PartName="/ppt/media/image16.png" ContentType="image/png"/>
  <Override PartName="/ppt/media/image28.jpeg" ContentType="image/jpeg"/>
  <Override PartName="/ppt/media/image22.gif" ContentType="image/gif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4.xml" ContentType="application/vnd.openxmlformats-officedocument.presentationml.slide+xml"/>
  <Override PartName="/ppt/slides/slide133.xml" ContentType="application/vnd.openxmlformats-officedocument.presentationml.slide+xml"/>
  <Override PartName="/ppt/slides/slide132.xml" ContentType="application/vnd.openxmlformats-officedocument.presentationml.slide+xml"/>
  <Override PartName="/ppt/slides/slide129.xml" ContentType="application/vnd.openxmlformats-officedocument.presentationml.slide+xml"/>
  <Override PartName="/ppt/slides/slide128.xml" ContentType="application/vnd.openxmlformats-officedocument.presentationml.slide+xml"/>
  <Override PartName="/ppt/slides/slide127.xml" ContentType="application/vnd.openxmlformats-officedocument.presentationml.slide+xml"/>
  <Override PartName="/ppt/slides/slide126.xml" ContentType="application/vnd.openxmlformats-officedocument.presentationml.slide+xml"/>
  <Override PartName="/ppt/slides/slide125.xml" ContentType="application/vnd.openxmlformats-officedocument.presentationml.slide+xml"/>
  <Override PartName="/ppt/slides/slide124.xml" ContentType="application/vnd.openxmlformats-officedocument.presentationml.slide+xml"/>
  <Override PartName="/ppt/slides/slide123.xml" ContentType="application/vnd.openxmlformats-officedocument.presentationml.slide+xml"/>
  <Override PartName="/ppt/slides/slide122.xml" ContentType="application/vnd.openxmlformats-officedocument.presentationml.slide+xml"/>
  <Override PartName="/ppt/slides/slide119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16.xml" ContentType="application/vnd.openxmlformats-officedocument.presentationml.slide+xml"/>
  <Override PartName="/ppt/slides/slide115.xml" ContentType="application/vnd.openxmlformats-officedocument.presentationml.slide+xml"/>
  <Override PartName="/ppt/slides/slide114.xml" ContentType="application/vnd.openxmlformats-officedocument.presentationml.slide+xml"/>
  <Override PartName="/ppt/slides/slide113.xml" ContentType="application/vnd.openxmlformats-officedocument.presentationml.slide+xml"/>
  <Override PartName="/ppt/slides/slide112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2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96.xml" ContentType="application/vnd.openxmlformats-officedocument.presentationml.slide+xml"/>
  <Override PartName="/ppt/slides/slide95.xml" ContentType="application/vnd.openxmlformats-officedocument.presentationml.slide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131.xml" ContentType="application/vnd.openxmlformats-officedocument.presentationml.slide+xml"/>
  <Override PartName="/ppt/slides/slide89.xml" ContentType="application/vnd.openxmlformats-officedocument.presentationml.slide+xml"/>
  <Override PartName="/ppt/slides/slide130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121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08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10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101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100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134.xml.rels" ContentType="application/vnd.openxmlformats-package.relationships+xml"/>
  <Override PartName="/ppt/slides/_rels/slide133.xml.rels" ContentType="application/vnd.openxmlformats-package.relationships+xml"/>
  <Override PartName="/ppt/slides/_rels/slide132.xml.rels" ContentType="application/vnd.openxmlformats-package.relationships+xml"/>
  <Override PartName="/ppt/slides/_rels/slide131.xml.rels" ContentType="application/vnd.openxmlformats-package.relationships+xml"/>
  <Override PartName="/ppt/slides/_rels/slide129.xml.rels" ContentType="application/vnd.openxmlformats-package.relationships+xml"/>
  <Override PartName="/ppt/slides/_rels/slide128.xml.rels" ContentType="application/vnd.openxmlformats-package.relationships+xml"/>
  <Override PartName="/ppt/slides/_rels/slide127.xml.rels" ContentType="application/vnd.openxmlformats-package.relationships+xml"/>
  <Override PartName="/ppt/slides/_rels/slide122.xml.rels" ContentType="application/vnd.openxmlformats-package.relationships+xml"/>
  <Override PartName="/ppt/slides/_rels/slide121.xml.rels" ContentType="application/vnd.openxmlformats-package.relationships+xml"/>
  <Override PartName="/ppt/slides/_rels/slide120.xml.rels" ContentType="application/vnd.openxmlformats-package.relationships+xml"/>
  <Override PartName="/ppt/slides/_rels/slide119.xml.rels" ContentType="application/vnd.openxmlformats-package.relationships+xml"/>
  <Override PartName="/ppt/slides/_rels/slide118.xml.rels" ContentType="application/vnd.openxmlformats-package.relationships+xml"/>
  <Override PartName="/ppt/slides/_rels/slide109.xml.rels" ContentType="application/vnd.openxmlformats-package.relationships+xml"/>
  <Override PartName="/ppt/slides/_rels/slide108.xml.rels" ContentType="application/vnd.openxmlformats-package.relationships+xml"/>
  <Override PartName="/ppt/slides/_rels/slide107.xml.rels" ContentType="application/vnd.openxmlformats-package.relationships+xml"/>
  <Override PartName="/ppt/slides/_rels/slide106.xml.rels" ContentType="application/vnd.openxmlformats-package.relationships+xml"/>
  <Override PartName="/ppt/slides/_rels/slide126.xml.rels" ContentType="application/vnd.openxmlformats-package.relationships+xml"/>
  <Override PartName="/ppt/slides/_rels/slide99.xml.rels" ContentType="application/vnd.openxmlformats-package.relationships+xml"/>
  <Override PartName="/ppt/slides/_rels/slide95.xml.rels" ContentType="application/vnd.openxmlformats-package.relationships+xml"/>
  <Override PartName="/ppt/slides/_rels/slide116.xml.rels" ContentType="application/vnd.openxmlformats-package.relationships+xml"/>
  <Override PartName="/ppt/slides/_rels/slide89.xml.rels" ContentType="application/vnd.openxmlformats-package.relationships+xml"/>
  <Override PartName="/ppt/slides/_rels/slide130.xml.rels" ContentType="application/vnd.openxmlformats-package.relationships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23.xml.rels" ContentType="application/vnd.openxmlformats-package.relationships+xml"/>
  <Override PartName="/ppt/slides/_rels/slide96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102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112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101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111.xml.rels" ContentType="application/vnd.openxmlformats-package.relationships+xml"/>
  <Override PartName="/ppt/slides/_rels/slide8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94.xml.rels" ContentType="application/vnd.openxmlformats-package.relationships+xml"/>
  <Override PartName="/ppt/slides/_rels/slide45.xml.rels" ContentType="application/vnd.openxmlformats-package.relationships+xml"/>
  <Override PartName="/ppt/slides/_rels/slide100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110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03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13.xml.rels" ContentType="application/vnd.openxmlformats-package.relationships+xml"/>
  <Override PartName="/ppt/slides/_rels/slide86.xml.rels" ContentType="application/vnd.openxmlformats-package.relationships+xml"/>
  <Override PartName="/ppt/slides/_rels/slide37.xml.rels" ContentType="application/vnd.openxmlformats-package.relationships+xml"/>
  <Override PartName="/ppt/slides/_rels/slide114.xml.rels" ContentType="application/vnd.openxmlformats-package.relationships+xml"/>
  <Override PartName="/ppt/slides/_rels/slide87.xml.rels" ContentType="application/vnd.openxmlformats-package.relationships+xml"/>
  <Override PartName="/ppt/slides/_rels/slide38.xml.rels" ContentType="application/vnd.openxmlformats-package.relationships+xml"/>
  <Override PartName="/ppt/slides/_rels/slide115.xml.rels" ContentType="application/vnd.openxmlformats-package.relationships+xml"/>
  <Override PartName="/ppt/slides/_rels/slide8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90.xml.rels" ContentType="application/vnd.openxmlformats-package.relationships+xml"/>
  <Override PartName="/ppt/slides/_rels/slide41.xml.rels" ContentType="application/vnd.openxmlformats-package.relationships+xml"/>
  <Override PartName="/ppt/slides/_rels/slide91.xml.rels" ContentType="application/vnd.openxmlformats-package.relationships+xml"/>
  <Override PartName="/ppt/slides/_rels/slide42.xml.rels" ContentType="application/vnd.openxmlformats-package.relationships+xml"/>
  <Override PartName="/ppt/slides/_rels/slide9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93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124.xml.rels" ContentType="application/vnd.openxmlformats-package.relationships+xml"/>
  <Override PartName="/ppt/slides/_rels/slide97.xml.rels" ContentType="application/vnd.openxmlformats-package.relationships+xml"/>
  <Override PartName="/ppt/slides/_rels/slide48.xml.rels" ContentType="application/vnd.openxmlformats-package.relationships+xml"/>
  <Override PartName="/ppt/slides/_rels/slide125.xml.rels" ContentType="application/vnd.openxmlformats-package.relationships+xml"/>
  <Override PartName="/ppt/slides/_rels/slide9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117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104.xml.rels" ContentType="application/vnd.openxmlformats-package.relationships+xml"/>
  <Override PartName="/ppt/slides/_rels/slide56.xml.rels" ContentType="application/vnd.openxmlformats-package.relationships+xml"/>
  <Override PartName="/ppt/slides/_rels/slide105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110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111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120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476FA4E-E22C-484C-A130-B788E3935B9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00.xml.rels><?xml version="1.0" encoding="UTF-8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
</Relationships>
</file>

<file path=ppt/notesSlides/_rels/notesSlide101.xml.rels><?xml version="1.0" encoding="UTF-8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
</Relationships>
</file>

<file path=ppt/notesSlides/_rels/notesSlide102.xml.rels><?xml version="1.0" encoding="UTF-8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
</Relationships>
</file>

<file path=ppt/notesSlides/_rels/notesSlide103.xml.rels><?xml version="1.0" encoding="UTF-8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
</Relationships>
</file>

<file path=ppt/notesSlides/_rels/notesSlide104.xml.rels><?xml version="1.0" encoding="UTF-8"?>
<Relationships xmlns="http://schemas.openxmlformats.org/package/2006/relationships"><Relationship Id="rId1" Type="http://schemas.openxmlformats.org/officeDocument/2006/relationships/slide" Target="../slides/slide104.xml"/><Relationship Id="rId2" Type="http://schemas.openxmlformats.org/officeDocument/2006/relationships/notesMaster" Target="../notesMasters/notesMaster1.xml"/>
</Relationships>
</file>

<file path=ppt/notesSlides/_rels/notesSlide105.xml.rels><?xml version="1.0" encoding="UTF-8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
</Relationships>
</file>

<file path=ppt/notesSlides/_rels/notesSlide106.xml.rels><?xml version="1.0" encoding="UTF-8"?>
<Relationships xmlns="http://schemas.openxmlformats.org/package/2006/relationships"><Relationship Id="rId1" Type="http://schemas.openxmlformats.org/officeDocument/2006/relationships/slide" Target="../slides/slide106.xml"/><Relationship Id="rId2" Type="http://schemas.openxmlformats.org/officeDocument/2006/relationships/notesMaster" Target="../notesMasters/notesMaster1.xml"/>
</Relationships>
</file>

<file path=ppt/notesSlides/_rels/notesSlide107.xml.rels><?xml version="1.0" encoding="UTF-8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
</Relationships>
</file>

<file path=ppt/notesSlides/_rels/notesSlide108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
</Relationships>
</file>

<file path=ppt/notesSlides/_rels/notesSlide109.xml.rels><?xml version="1.0" encoding="UTF-8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10.xml.rels><?xml version="1.0" encoding="UTF-8"?>
<Relationships xmlns="http://schemas.openxmlformats.org/package/2006/relationships"><Relationship Id="rId1" Type="http://schemas.openxmlformats.org/officeDocument/2006/relationships/slide" Target="../slides/slide110.xml"/><Relationship Id="rId2" Type="http://schemas.openxmlformats.org/officeDocument/2006/relationships/notesMaster" Target="../notesMasters/notesMaster1.xml"/>
</Relationships>
</file>

<file path=ppt/notesSlides/_rels/notesSlide111.xml.rels><?xml version="1.0" encoding="UTF-8"?>
<Relationships xmlns="http://schemas.openxmlformats.org/package/2006/relationships"><Relationship Id="rId1" Type="http://schemas.openxmlformats.org/officeDocument/2006/relationships/slide" Target="../slides/slide111.xml"/><Relationship Id="rId2" Type="http://schemas.openxmlformats.org/officeDocument/2006/relationships/notesMaster" Target="../notesMasters/notesMaster1.xml"/>
</Relationships>
</file>

<file path=ppt/notesSlides/_rels/notesSlide112.xml.rels><?xml version="1.0" encoding="UTF-8"?>
<Relationships xmlns="http://schemas.openxmlformats.org/package/2006/relationships"><Relationship Id="rId1" Type="http://schemas.openxmlformats.org/officeDocument/2006/relationships/slide" Target="../slides/slide112.xml"/><Relationship Id="rId2" Type="http://schemas.openxmlformats.org/officeDocument/2006/relationships/notesMaster" Target="../notesMasters/notesMaster1.xml"/>
</Relationships>
</file>

<file path=ppt/notesSlides/_rels/notesSlide113.xml.rels><?xml version="1.0" encoding="UTF-8"?>
<Relationships xmlns="http://schemas.openxmlformats.org/package/2006/relationships"><Relationship Id="rId1" Type="http://schemas.openxmlformats.org/officeDocument/2006/relationships/slide" Target="../slides/slide113.xml"/><Relationship Id="rId2" Type="http://schemas.openxmlformats.org/officeDocument/2006/relationships/notesMaster" Target="../notesMasters/notesMaster1.xml"/>
</Relationships>
</file>

<file path=ppt/notesSlides/_rels/notesSlide114.xml.rels><?xml version="1.0" encoding="UTF-8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
</Relationships>
</file>

<file path=ppt/notesSlides/_rels/notesSlide115.xml.rels><?xml version="1.0" encoding="UTF-8"?>
<Relationships xmlns="http://schemas.openxmlformats.org/package/2006/relationships"><Relationship Id="rId1" Type="http://schemas.openxmlformats.org/officeDocument/2006/relationships/slide" Target="../slides/slide115.xml"/><Relationship Id="rId2" Type="http://schemas.openxmlformats.org/officeDocument/2006/relationships/notesMaster" Target="../notesMasters/notesMaster1.xml"/>
</Relationships>
</file>

<file path=ppt/notesSlides/_rels/notesSlide116.xml.rels><?xml version="1.0" encoding="UTF-8"?>
<Relationships xmlns="http://schemas.openxmlformats.org/package/2006/relationships"><Relationship Id="rId1" Type="http://schemas.openxmlformats.org/officeDocument/2006/relationships/slide" Target="../slides/slide116.xml"/><Relationship Id="rId2" Type="http://schemas.openxmlformats.org/officeDocument/2006/relationships/notesMaster" Target="../notesMasters/notesMaster1.xml"/>
</Relationships>
</file>

<file path=ppt/notesSlides/_rels/notesSlide117.xml.rels><?xml version="1.0" encoding="UTF-8"?>
<Relationships xmlns="http://schemas.openxmlformats.org/package/2006/relationships"><Relationship Id="rId1" Type="http://schemas.openxmlformats.org/officeDocument/2006/relationships/slide" Target="../slides/slide117.xml"/><Relationship Id="rId2" Type="http://schemas.openxmlformats.org/officeDocument/2006/relationships/notesMaster" Target="../notesMasters/notesMaster1.xml"/>
</Relationships>
</file>

<file path=ppt/notesSlides/_rels/notesSlide118.xml.rels><?xml version="1.0" encoding="UTF-8"?>
<Relationships xmlns="http://schemas.openxmlformats.org/package/2006/relationships"><Relationship Id="rId1" Type="http://schemas.openxmlformats.org/officeDocument/2006/relationships/slide" Target="../slides/slide118.xml"/><Relationship Id="rId2" Type="http://schemas.openxmlformats.org/officeDocument/2006/relationships/notesMaster" Target="../notesMasters/notesMaster1.xml"/>
</Relationships>
</file>

<file path=ppt/notesSlides/_rels/notesSlide119.xml.rels><?xml version="1.0" encoding="UTF-8"?>
<Relationships xmlns="http://schemas.openxmlformats.org/package/2006/relationships"><Relationship Id="rId1" Type="http://schemas.openxmlformats.org/officeDocument/2006/relationships/slide" Target="../slides/slide119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20.xml.rels><?xml version="1.0" encoding="UTF-8"?>
<Relationships xmlns="http://schemas.openxmlformats.org/package/2006/relationships"><Relationship Id="rId1" Type="http://schemas.openxmlformats.org/officeDocument/2006/relationships/slide" Target="../slides/slide120.xml"/><Relationship Id="rId2" Type="http://schemas.openxmlformats.org/officeDocument/2006/relationships/notesMaster" Target="../notesMasters/notesMaster1.xml"/>
</Relationships>
</file>

<file path=ppt/notesSlides/_rels/notesSlide121.xml.rels><?xml version="1.0" encoding="UTF-8"?>
<Relationships xmlns="http://schemas.openxmlformats.org/package/2006/relationships"><Relationship Id="rId1" Type="http://schemas.openxmlformats.org/officeDocument/2006/relationships/slide" Target="../slides/slide121.xml"/><Relationship Id="rId2" Type="http://schemas.openxmlformats.org/officeDocument/2006/relationships/notesMaster" Target="../notesMasters/notesMaster1.xml"/>
</Relationships>
</file>

<file path=ppt/notesSlides/_rels/notesSlide122.xml.rels><?xml version="1.0" encoding="UTF-8"?>
<Relationships xmlns="http://schemas.openxmlformats.org/package/2006/relationships"><Relationship Id="rId1" Type="http://schemas.openxmlformats.org/officeDocument/2006/relationships/slide" Target="../slides/slide122.xml"/><Relationship Id="rId2" Type="http://schemas.openxmlformats.org/officeDocument/2006/relationships/notesMaster" Target="../notesMasters/notesMaster1.xml"/>
</Relationships>
</file>

<file path=ppt/notesSlides/_rels/notesSlide123.xml.rels><?xml version="1.0" encoding="UTF-8"?>
<Relationships xmlns="http://schemas.openxmlformats.org/package/2006/relationships"><Relationship Id="rId1" Type="http://schemas.openxmlformats.org/officeDocument/2006/relationships/slide" Target="../slides/slide123.xml"/><Relationship Id="rId2" Type="http://schemas.openxmlformats.org/officeDocument/2006/relationships/notesMaster" Target="../notesMasters/notesMaster1.xml"/>
</Relationships>
</file>

<file path=ppt/notesSlides/_rels/notesSlide124.xml.rels><?xml version="1.0" encoding="UTF-8"?>
<Relationships xmlns="http://schemas.openxmlformats.org/package/2006/relationships"><Relationship Id="rId1" Type="http://schemas.openxmlformats.org/officeDocument/2006/relationships/slide" Target="../slides/slide124.xml"/><Relationship Id="rId2" Type="http://schemas.openxmlformats.org/officeDocument/2006/relationships/notesMaster" Target="../notesMasters/notesMaster1.xml"/>
</Relationships>
</file>

<file path=ppt/notesSlides/_rels/notesSlide125.xml.rels><?xml version="1.0" encoding="UTF-8"?>
<Relationships xmlns="http://schemas.openxmlformats.org/package/2006/relationships"><Relationship Id="rId1" Type="http://schemas.openxmlformats.org/officeDocument/2006/relationships/slide" Target="../slides/slide125.xml"/><Relationship Id="rId2" Type="http://schemas.openxmlformats.org/officeDocument/2006/relationships/notesMaster" Target="../notesMasters/notesMaster1.xml"/>
</Relationships>
</file>

<file path=ppt/notesSlides/_rels/notesSlide126.xml.rels><?xml version="1.0" encoding="UTF-8"?>
<Relationships xmlns="http://schemas.openxmlformats.org/package/2006/relationships"><Relationship Id="rId1" Type="http://schemas.openxmlformats.org/officeDocument/2006/relationships/slide" Target="../slides/slide126.xml"/><Relationship Id="rId2" Type="http://schemas.openxmlformats.org/officeDocument/2006/relationships/notesMaster" Target="../notesMasters/notesMaster1.xml"/>
</Relationships>
</file>

<file path=ppt/notesSlides/_rels/notesSlide127.xml.rels><?xml version="1.0" encoding="UTF-8"?>
<Relationships xmlns="http://schemas.openxmlformats.org/package/2006/relationships"><Relationship Id="rId1" Type="http://schemas.openxmlformats.org/officeDocument/2006/relationships/slide" Target="../slides/slide127.xml"/><Relationship Id="rId2" Type="http://schemas.openxmlformats.org/officeDocument/2006/relationships/notesMaster" Target="../notesMasters/notesMaster1.xml"/>
</Relationships>
</file>

<file path=ppt/notesSlides/_rels/notesSlide128.xml.rels><?xml version="1.0" encoding="UTF-8"?>
<Relationships xmlns="http://schemas.openxmlformats.org/package/2006/relationships"><Relationship Id="rId1" Type="http://schemas.openxmlformats.org/officeDocument/2006/relationships/slide" Target="../slides/slide128.xml"/><Relationship Id="rId2" Type="http://schemas.openxmlformats.org/officeDocument/2006/relationships/notesMaster" Target="../notesMasters/notesMaster1.xml"/>
</Relationships>
</file>

<file path=ppt/notesSlides/_rels/notesSlide129.xml.rels><?xml version="1.0" encoding="UTF-8"?>
<Relationships xmlns="http://schemas.openxmlformats.org/package/2006/relationships"><Relationship Id="rId1" Type="http://schemas.openxmlformats.org/officeDocument/2006/relationships/slide" Target="../slides/slide129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30.xml.rels><?xml version="1.0" encoding="UTF-8"?>
<Relationships xmlns="http://schemas.openxmlformats.org/package/2006/relationships"><Relationship Id="rId1" Type="http://schemas.openxmlformats.org/officeDocument/2006/relationships/slide" Target="../slides/slide130.xml"/><Relationship Id="rId2" Type="http://schemas.openxmlformats.org/officeDocument/2006/relationships/notesMaster" Target="../notesMasters/notesMaster1.xml"/>
</Relationships>
</file>

<file path=ppt/notesSlides/_rels/notesSlide131.xml.rels><?xml version="1.0" encoding="UTF-8"?>
<Relationships xmlns="http://schemas.openxmlformats.org/package/2006/relationships"><Relationship Id="rId1" Type="http://schemas.openxmlformats.org/officeDocument/2006/relationships/slide" Target="../slides/slide131.xml"/><Relationship Id="rId2" Type="http://schemas.openxmlformats.org/officeDocument/2006/relationships/notesMaster" Target="../notesMasters/notesMaster1.xml"/>
</Relationships>
</file>

<file path=ppt/notesSlides/_rels/notesSlide132.xml.rels><?xml version="1.0" encoding="UTF-8"?>
<Relationships xmlns="http://schemas.openxmlformats.org/package/2006/relationships"><Relationship Id="rId1" Type="http://schemas.openxmlformats.org/officeDocument/2006/relationships/slide" Target="../slides/slide132.xml"/><Relationship Id="rId2" Type="http://schemas.openxmlformats.org/officeDocument/2006/relationships/notesMaster" Target="../notesMasters/notesMaster1.xml"/>
</Relationships>
</file>

<file path=ppt/notesSlides/_rels/notesSlide133.xml.rels><?xml version="1.0" encoding="UTF-8"?>
<Relationships xmlns="http://schemas.openxmlformats.org/package/2006/relationships"><Relationship Id="rId1" Type="http://schemas.openxmlformats.org/officeDocument/2006/relationships/slide" Target="../slides/slide133.xml"/><Relationship Id="rId2" Type="http://schemas.openxmlformats.org/officeDocument/2006/relationships/notesMaster" Target="../notesMasters/notesMaster1.xml"/>
</Relationships>
</file>

<file path=ppt/notesSlides/_rels/notesSlide134.xml.rels><?xml version="1.0" encoding="UTF-8"?>
<Relationships xmlns="http://schemas.openxmlformats.org/package/2006/relationships"><Relationship Id="rId1" Type="http://schemas.openxmlformats.org/officeDocument/2006/relationships/slide" Target="../slides/slide134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0.xml.rels><?xml version="1.0" encoding="UTF-8"?>
<Relationships xmlns="http://schemas.openxmlformats.org/package/2006/relationships"><Relationship Id="rId1" Type="http://schemas.openxmlformats.org/officeDocument/2006/relationships/slide" Target="../slides/slide80.xml"/><Relationship Id="rId2" Type="http://schemas.openxmlformats.org/officeDocument/2006/relationships/notesMaster" Target="../notesMasters/notesMaster1.xml"/>
</Relationships>
</file>

<file path=ppt/notesSlides/_rels/notesSlide81.xml.rels><?xml version="1.0" encoding="UTF-8"?>
<Relationships xmlns="http://schemas.openxmlformats.org/package/2006/relationships"><Relationship Id="rId1" Type="http://schemas.openxmlformats.org/officeDocument/2006/relationships/slide" Target="../slides/slide81.xml"/><Relationship Id="rId2" Type="http://schemas.openxmlformats.org/officeDocument/2006/relationships/notesMaster" Target="../notesMasters/notesMaster1.xml"/>
</Relationships>
</file>

<file path=ppt/notesSlides/_rels/notesSlide82.xml.rels><?xml version="1.0" encoding="UTF-8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
</Relationships>
</file>

<file path=ppt/notesSlides/_rels/notesSlide83.xml.rels><?xml version="1.0" encoding="UTF-8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88.xml.rels><?xml version="1.0" encoding="UTF-8"?>
<Relationships xmlns="http://schemas.openxmlformats.org/package/2006/relationships"><Relationship Id="rId1" Type="http://schemas.openxmlformats.org/officeDocument/2006/relationships/slide" Target="../slides/slide88.xml"/><Relationship Id="rId2" Type="http://schemas.openxmlformats.org/officeDocument/2006/relationships/notesMaster" Target="../notesMasters/notesMaster1.xml"/>
</Relationships>
</file>

<file path=ppt/notesSlides/_rels/notesSlide89.xml.rels><?xml version="1.0" encoding="UTF-8"?>
<Relationships xmlns="http://schemas.openxmlformats.org/package/2006/relationships"><Relationship Id="rId1" Type="http://schemas.openxmlformats.org/officeDocument/2006/relationships/slide" Target="../slides/slide89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_rels/notesSlide90.xml.rels><?xml version="1.0" encoding="UTF-8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
</Relationships>
</file>

<file path=ppt/notesSlides/_rels/notesSlide91.xml.rels><?xml version="1.0" encoding="UTF-8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
</Relationships>
</file>

<file path=ppt/notesSlides/_rels/notesSlide92.xml.rels><?xml version="1.0" encoding="UTF-8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
</Relationships>
</file>

<file path=ppt/notesSlides/_rels/notesSlide93.xml.rels><?xml version="1.0" encoding="UTF-8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
</Relationships>
</file>

<file path=ppt/notesSlides/_rels/notesSlide94.xml.rels><?xml version="1.0" encoding="UTF-8"?>
<Relationships xmlns="http://schemas.openxmlformats.org/package/2006/relationships"><Relationship Id="rId1" Type="http://schemas.openxmlformats.org/officeDocument/2006/relationships/slide" Target="../slides/slide94.xml"/><Relationship Id="rId2" Type="http://schemas.openxmlformats.org/officeDocument/2006/relationships/notesMaster" Target="../notesMasters/notesMaster1.xml"/>
</Relationships>
</file>

<file path=ppt/notesSlides/_rels/notesSlide95.xml.rels><?xml version="1.0" encoding="UTF-8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_rels/notesSlide97.xml.rels><?xml version="1.0" encoding="UTF-8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
</Relationships>
</file>

<file path=ppt/notesSlides/_rels/notesSlide98.xml.rels><?xml version="1.0" encoding="UTF-8"?>
<Relationships xmlns="http://schemas.openxmlformats.org/package/2006/relationships"><Relationship Id="rId1" Type="http://schemas.openxmlformats.org/officeDocument/2006/relationships/slide" Target="../slides/slide98.xml"/><Relationship Id="rId2" Type="http://schemas.openxmlformats.org/officeDocument/2006/relationships/notesMaster" Target="../notesMasters/notesMaster1.xml"/>
</Relationships>
</file>

<file path=ppt/notesSlides/_rels/notesSlide99.xml.rels><?xml version="1.0" encoding="UTF-8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FBDDFDC-DF8B-4D81-8771-A9C02BD7ECB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0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6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E6E6915-8A83-4596-B972-1AA056F95D5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0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6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6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9DF886B-2D38-49C6-B3C9-9E0567F7FF2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0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6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CBBE798-8F1B-43F1-8D01-8F72A13C23B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0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7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74A727F-EDEC-4314-B764-876D369E729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0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7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7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56F376C-195C-4713-B404-498FAABF7511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0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7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1F495AB-3F80-4DB5-9F74-57F35FA0E580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0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8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0697EE7-594B-4892-880E-0ACF92AB9498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0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8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8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2EC5CB25-D9C9-475D-908F-BDB381C5509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0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8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18A1E3A-C11A-46BC-BB83-B6A837216F3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0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8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9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63C87A4C-27F9-4FB6-B905-CFFE16B816B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55AF7B7-E540-496C-9958-6252135F278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9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E802D8DF-2A40-4C5D-A0EE-7307D2B026F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9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9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F2F31F7-1A4C-462D-9ED9-52A5C838466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9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EB8EFBF-639B-436B-AC42-99F4F97FC7F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0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0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44CEB64-8BED-42A2-9ED3-596D6F104F9B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0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0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6402496-021A-4625-8A77-514EF687F4EC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0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0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C2EF2B4-18B7-4F1B-BFCF-C122FFDD8E0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1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1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C0627F5-C419-4360-8425-B2C4F6AF71B3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1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E7A0AC86-E45F-4ECF-965E-0EE4202A733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1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1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6C0E431-5781-47F8-B91D-A8FCF662486B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2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14ABFDE5-F03A-4731-8362-0D7A642855F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0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6ABF2ABF-E186-4F81-ABA7-59DC5863F9C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2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2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B1DC92C-6ADE-4DEA-A6F4-4AFCC26602F0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2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2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CCEEC4D-569F-4BDE-AD00-5C15CB10964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2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2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4F6B0AF-1E96-4057-9DE8-3B89DF8896E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3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3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2969B2B7-92EA-4D1D-ABD3-9CAA24E21E70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3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3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0AE510E-839F-41B5-AF26-2DD8E4674D7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3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3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136FDA8-4F28-46B0-931E-6F3A20B32C9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4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4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85E2075-560C-4C9B-A468-85808B16232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4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4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8EFF10A-A0E6-4CB9-B900-FBAD6F795B9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4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4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3F37C53-D248-4203-BC01-0AE15235C6C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4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5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A621F0D-9E8B-40A7-8980-48486A81D81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0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6A847D5-8444-42E3-8A0B-1BA112BA3B4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5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5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5DF640B-9310-4ACE-BC80-5B48C5C4262C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5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5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6D96B50-F393-473C-A3E7-ACBA33D0EF6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5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5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696E13AD-D3FE-4033-BFD0-D80B17E2C62B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6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6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7BC5C23-73AE-426E-809E-A3624F6E6630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96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96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794C070-4BA8-4AF8-9BF7-72DE03AFA790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0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B3EC3B0E-E3F4-422F-AEBF-8B6873785357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1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5DEAB51-09A7-4B96-9FB6-B6CAF7D980C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1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9D6952D-85D7-4FF0-9667-C15984165828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1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6C22C19B-87CD-4DD8-BF56-781924863D21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2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ACF773C-127A-4AB6-B8A9-4FD83355CA6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2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0454FB65-A7DE-4A92-B9AD-F54EE7AB64E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B0895C1-CFB1-47C5-BBB8-D4EF8065361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2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0A39C26C-84A2-477E-822A-5BD27325119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2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27FBF79-364B-4640-95AC-4F97AA71DDD0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3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C46970A-1F94-4014-A82B-E839DB76257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3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2D6F48E9-D603-426F-B3E6-0CDB4352FA6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3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8C993F2B-7FE1-49FA-BE82-6C678332CB5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4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C2AA65A4-022C-4B14-BEF3-52FEE7F8BCF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4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CF2D8B3A-3A03-4B9C-A973-B3C59E38F26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4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7D71A6C-E06E-441B-8582-A60420E81E4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5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F4FBF9F-0A8C-44BD-A29B-53AB6FFCCFD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5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ED793F7-752D-4215-B3D1-0D7AEB34BCF3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6C8FC847-9FFB-487B-8BB8-18C8C571E5F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5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6E5CADD-8318-433B-AD00-DBDD3AAC5AE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5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CC07025D-750C-4FD9-AAE3-229AAFF7BF5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8CA7AE4-86FD-422B-A764-205B2C1B6B5B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0D6D428-6679-4986-9931-CF44745AAEE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6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1A4720D-DFD8-4103-95FF-8D224C353D7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37AE457-E099-436A-BB03-82D741F1877B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6C91E91C-EA06-4184-9C68-E3CB559137B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7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7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0365117A-3654-4FCC-B1FD-E6A332830E7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7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E68C5C50-010C-46DD-948C-5A88872C1B1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E815F3F6-993A-4400-989A-CE8E7603D8E1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7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2433976-7688-4D6B-8F07-EE7B6E84093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8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185D4DDA-E7F6-4677-9650-19127D2F625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8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8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BC124BB-3A5F-4DF1-8F86-7047CCF67D9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AC92D27-6EF7-4CE5-8063-44AA972826B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6A3841F-0468-4DCB-B810-5F08A9C46A6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69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69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83117F5A-34D8-47DB-A657-E8850109FFC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0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D29EE85-19E5-4F64-B06F-785F778FBDD1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0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32A5520-480A-4C0D-A892-CC20858DD60C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0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5F79308-01B0-42F0-955E-AB658E1A751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0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1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112BEF4-4033-47E5-A493-78EFBC22579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1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1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3588CE6-6A05-4362-AAFC-E72E5602422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E6333944-FC3D-4D3C-84D7-555593584A6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1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1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B8F4A237-E353-4FD2-94C1-9CD3A59D1E2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1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1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CDF3E2AB-3251-439F-AC87-0C6395DFB6F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2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7110E90-E474-4A36-A985-7F69BEB869A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2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2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1F1BD05-787E-4624-AF6B-9ADEEA00802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2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EA1BC3F-BBAE-4AFA-916D-22BA5CDC1D2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3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3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194B82F-789F-480A-83B5-E734C3825BAB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3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3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6410967A-2787-4F04-AB90-9C0FB82E716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3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CAF980D7-BD2D-4E97-91BC-691A3131BAD3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3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4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08AAC3C-2F8D-4C6E-AC33-1FABC39914E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4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EDCDDD94-2A75-4A1C-9C2E-8E19E9EF168C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C718C53-CBB7-4ABE-8A8F-94EAAA289D4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4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4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B86906AF-EE7C-432B-AD34-4982FEBF1007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4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4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731B2D9-3136-42C7-8AC6-8C4800E39E17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5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5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221E8A8D-4180-482D-BBA9-8729457B10A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5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5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842F3D76-AAEE-4F3B-B6C3-B83540E5CBE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5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FD56709-21FD-4FFD-AB12-059DDA2072F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6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C062BC24-B538-40D2-B6F4-1279728860C0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6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6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82F77CB8-123E-4DE8-8CC9-3A667492150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6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43AF1C3-EB2B-48AD-AD7E-3F38DF04283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6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783A4E9-E86B-44E7-8A5F-D0AD9C185FE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7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6BA156CE-2152-4579-8CB6-1412DF74BF67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8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B73575A-1358-47E8-88AA-8ED589FED29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7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151DD46C-4876-4683-8044-CF725CC9961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7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7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1EAAE8EC-E3F6-4D78-B42F-24C043E9073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8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8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687B6C94-B7A3-49BB-9168-8157E3B8B1D1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8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8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D0554C0-C64A-44D2-9132-AA8CBADA748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8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8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B2A138FB-D153-4064-A0C0-56D694E9EC31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9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9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6A06053F-EEA3-4D1A-8E19-994AD3A5AAA0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9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9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02E0481D-D050-46B5-B54B-E96DC53B4D9B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9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79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A7301E9-D87A-4543-A896-0F997235DF08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79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0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83D98DF6-1EDD-4131-B68B-B5449978BF2C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445C0DD-F072-45B8-A5F5-62AD219DABA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0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1AEBFE5-DA84-4FC0-8ABE-E761FDED5FC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0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CDD4B273-DC1D-44C4-A3BF-C72CD6DDF20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0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0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D149335-3FE5-4908-8B57-8CDDAE633691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1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1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59B5B8F-89F9-4784-9347-108A7CBC23F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1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1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7CA5FF6-B825-450E-B818-6DA88FF60C6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1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1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B70D99E-B221-424A-A620-FB2FAB4F51A7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2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2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D7D4118-2E37-4A69-854E-0ED0F10E05C3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2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2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829FE6CF-B305-4D88-BBF8-72FA6D4CBFF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2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2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91C74AFC-693D-48B9-B4CA-611D3EF21C5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2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3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D670EA6-E81A-4D8B-A4FD-68B23427FB93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59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F90BEB2B-EE51-4582-8216-13F2B791D86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3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3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E96D2B18-98FF-4A4B-9F11-62F26DDE538B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35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36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8FDF9870-7548-4AAB-A1F4-F8E03C7D5E8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38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39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1CE4E8A3-06D3-437E-A0DC-05317A3610D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4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AB02377-DAB0-4C18-AD1D-7E7C1219774B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45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4322AB4-3BE7-42FF-BCD2-C4376B33BA1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48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980FA20-263B-4FED-8010-E953171FC48C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51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AC1B685-4F92-420D-A5BB-DAFC566F241C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54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AC17D87F-8391-4354-8DDE-E9AEA3934F8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57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2C081F7A-F8A7-4DBC-A44E-E0C3FDDB3948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sldImg"/>
          </p:nvPr>
        </p:nvSpPr>
        <p:spPr>
          <a:xfrm>
            <a:off x="1257480" y="719280"/>
            <a:ext cx="4800240" cy="3600000"/>
          </a:xfrm>
          <a:prstGeom prst="rect">
            <a:avLst/>
          </a:prstGeom>
        </p:spPr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860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BC60EC0D-1F0F-404C-881B-84F2844350E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90600" y="2953440"/>
            <a:ext cx="8229240" cy="404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90600" y="2953440"/>
            <a:ext cx="8229240" cy="404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90600" y="2953440"/>
            <a:ext cx="8229240" cy="404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The Coding Bootcamp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100" spc="-1" strike="noStrike">
                <a:solidFill>
                  <a:srgbClr val="ffffff"/>
                </a:solidFill>
                <a:latin typeface="Arial"/>
              </a:rPr>
              <a:t>Lesson Title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>
            <a:norm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Line 3"/>
          <p:cNvSpPr/>
          <p:nvPr/>
        </p:nvSpPr>
        <p:spPr>
          <a:xfrm>
            <a:off x="0" y="653760"/>
            <a:ext cx="9144000" cy="360"/>
          </a:xfrm>
          <a:prstGeom prst="line">
            <a:avLst/>
          </a:prstGeom>
          <a:ln w="41400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Section Title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0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1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2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4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40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5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6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07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0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1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2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4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hyperlink" Target="http://codepen.io/gben/pen/ZGLava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15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6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7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8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0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1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2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hyperlink" Target="https://developer.mozilla.org/en-US/docs/Web/JavaScript/Reference/Global_Objects/Map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3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4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5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6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7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8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0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1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2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3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82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22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88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0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1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4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7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8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3800" spc="-1" strike="noStrike">
                <a:solidFill>
                  <a:srgbClr val="ffffff"/>
                </a:solidFill>
                <a:latin typeface="Arial"/>
              </a:rPr>
              <a:t>CompSci – Data Structures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Be Wary of Imposter Syndrome!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1" name="Picture 4" descr=""/>
          <p:cNvPicPr/>
          <p:nvPr/>
        </p:nvPicPr>
        <p:blipFill>
          <a:blip r:embed="rId1"/>
          <a:stretch/>
        </p:blipFill>
        <p:spPr>
          <a:xfrm>
            <a:off x="990720" y="838080"/>
            <a:ext cx="7218720" cy="480024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2605680" y="5809680"/>
            <a:ext cx="4410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Don’t let the hard stuff scare you…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Arrays in Javascript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416520" y="838080"/>
            <a:ext cx="8508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Arial"/>
              </a:rPr>
              <a:t>An inefficiency emerges!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53" name="Picture 3" descr=""/>
          <p:cNvPicPr/>
          <p:nvPr/>
        </p:nvPicPr>
        <p:blipFill>
          <a:blip r:embed="rId1"/>
          <a:stretch/>
        </p:blipFill>
        <p:spPr>
          <a:xfrm>
            <a:off x="1219320" y="1823040"/>
            <a:ext cx="6974640" cy="43293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Arrays in Javascript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416520" y="838080"/>
            <a:ext cx="8508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Arial"/>
              </a:rPr>
              <a:t>An inefficiency emerges!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56" name="Picture 3" descr=""/>
          <p:cNvPicPr/>
          <p:nvPr/>
        </p:nvPicPr>
        <p:blipFill>
          <a:blip r:embed="rId1"/>
          <a:stretch/>
        </p:blipFill>
        <p:spPr>
          <a:xfrm>
            <a:off x="1219320" y="1823040"/>
            <a:ext cx="6974640" cy="4329360"/>
          </a:xfrm>
          <a:prstGeom prst="rect">
            <a:avLst/>
          </a:prstGeom>
          <a:ln>
            <a:noFill/>
          </a:ln>
        </p:spPr>
      </p:pic>
      <p:sp>
        <p:nvSpPr>
          <p:cNvPr id="457" name="CustomShape 3"/>
          <p:cNvSpPr/>
          <p:nvPr/>
        </p:nvSpPr>
        <p:spPr>
          <a:xfrm>
            <a:off x="416520" y="1486800"/>
            <a:ext cx="850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We’ll come back to this.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Stacks / Queues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Structures = Abstractions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304920" y="1143000"/>
            <a:ext cx="868644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</a:rPr>
              <a:t>Going forward, treat each of the following data structures as </a:t>
            </a:r>
            <a:r>
              <a:rPr b="1" lang="en-US" sz="3600" spc="-1" strike="noStrike" u="sng">
                <a:solidFill>
                  <a:srgbClr val="000000"/>
                </a:solidFill>
                <a:uFillTx/>
                <a:latin typeface="Arial"/>
              </a:rPr>
              <a:t>concepts.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</a:rPr>
              <a:t>These are paradigmatic ways of organizing data that are commonly seen in code.</a:t>
            </a:r>
            <a:endParaRPr b="0" lang="en-US" sz="3600" spc="-1" strike="noStrike">
              <a:latin typeface="Arial"/>
            </a:endParaRPr>
          </a:p>
        </p:txBody>
      </p:sp>
    </p:spTree>
  </p:cSld>
  <p:transition>
    <p:fade/>
  </p:transition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Stacks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6095880" y="4855320"/>
            <a:ext cx="2285640" cy="1066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3"/>
          <p:cNvSpPr/>
          <p:nvPr/>
        </p:nvSpPr>
        <p:spPr>
          <a:xfrm>
            <a:off x="6093000" y="3636000"/>
            <a:ext cx="2285640" cy="1066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4"/>
          <p:cNvSpPr/>
          <p:nvPr/>
        </p:nvSpPr>
        <p:spPr>
          <a:xfrm>
            <a:off x="6093000" y="2438280"/>
            <a:ext cx="2285640" cy="1066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6093000" y="1295280"/>
            <a:ext cx="2285640" cy="1066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7046640" y="5127120"/>
            <a:ext cx="379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7" name="CustomShape 7"/>
          <p:cNvSpPr/>
          <p:nvPr/>
        </p:nvSpPr>
        <p:spPr>
          <a:xfrm>
            <a:off x="6946920" y="3907800"/>
            <a:ext cx="577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12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8" name="CustomShape 8"/>
          <p:cNvSpPr/>
          <p:nvPr/>
        </p:nvSpPr>
        <p:spPr>
          <a:xfrm>
            <a:off x="6929280" y="2697120"/>
            <a:ext cx="577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69" name="CustomShape 9"/>
          <p:cNvSpPr/>
          <p:nvPr/>
        </p:nvSpPr>
        <p:spPr>
          <a:xfrm>
            <a:off x="6905880" y="1604520"/>
            <a:ext cx="577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20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70" name="CustomShape 10"/>
          <p:cNvSpPr/>
          <p:nvPr/>
        </p:nvSpPr>
        <p:spPr>
          <a:xfrm>
            <a:off x="8534520" y="1604520"/>
            <a:ext cx="456840" cy="431712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1"/>
          <p:cNvSpPr/>
          <p:nvPr/>
        </p:nvSpPr>
        <p:spPr>
          <a:xfrm rot="16200000">
            <a:off x="8330040" y="473760"/>
            <a:ext cx="456840" cy="93924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2"/>
          <p:cNvSpPr/>
          <p:nvPr/>
        </p:nvSpPr>
        <p:spPr>
          <a:xfrm>
            <a:off x="416520" y="838080"/>
            <a:ext cx="5374440" cy="46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Stacks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are another common data structure.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They are similar to arrays in that they are a sequenced order of numbers.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difference is they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only allow access to the top element.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These data structures obey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“LIFO” (Last-in-first-out)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.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means that new elements are placed at the top and removed from the top.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Stacks are an </a:t>
            </a:r>
            <a:r>
              <a:rPr b="1" i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abstraction </a:t>
            </a:r>
            <a:r>
              <a:rPr b="0" i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for how data can be arranged.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Stacks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416520" y="838080"/>
            <a:ext cx="5374440" cy="46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Stacks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are another common data structure.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They are similar to arrays in that they are a sequenced order of numbers.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difference is they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only allow access to the top element.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These data structures obey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“LIFO” (Last-in-first-out)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.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means that new elements are placed at the top and removed from the top.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Stacks are an </a:t>
            </a:r>
            <a:r>
              <a:rPr b="1" i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abstraction </a:t>
            </a:r>
            <a:r>
              <a:rPr b="0" i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for how data can be arranged.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6" name="Picture 6" descr=""/>
          <p:cNvPicPr/>
          <p:nvPr/>
        </p:nvPicPr>
        <p:blipFill>
          <a:blip r:embed="rId1"/>
          <a:stretch/>
        </p:blipFill>
        <p:spPr>
          <a:xfrm>
            <a:off x="5943600" y="2057400"/>
            <a:ext cx="3125160" cy="36093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Stacks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9" name="Picture 2" descr=""/>
          <p:cNvPicPr/>
          <p:nvPr/>
        </p:nvPicPr>
        <p:blipFill>
          <a:blip r:embed="rId1"/>
          <a:stretch/>
        </p:blipFill>
        <p:spPr>
          <a:xfrm>
            <a:off x="304920" y="798480"/>
            <a:ext cx="8713800" cy="3849480"/>
          </a:xfrm>
          <a:prstGeom prst="rect">
            <a:avLst/>
          </a:prstGeom>
          <a:ln>
            <a:noFill/>
          </a:ln>
        </p:spPr>
      </p:pic>
      <p:sp>
        <p:nvSpPr>
          <p:cNvPr id="480" name="CustomShape 3"/>
          <p:cNvSpPr/>
          <p:nvPr/>
        </p:nvSpPr>
        <p:spPr>
          <a:xfrm>
            <a:off x="416520" y="4648320"/>
            <a:ext cx="84985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Last in First Out: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Items added to the top. Removed from the top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Stacks – In Code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3" name="Picture 4" descr=""/>
          <p:cNvPicPr/>
          <p:nvPr/>
        </p:nvPicPr>
        <p:blipFill>
          <a:blip r:embed="rId1"/>
          <a:stretch/>
        </p:blipFill>
        <p:spPr>
          <a:xfrm>
            <a:off x="304920" y="798480"/>
            <a:ext cx="4114440" cy="5569920"/>
          </a:xfrm>
          <a:prstGeom prst="rect">
            <a:avLst/>
          </a:prstGeom>
          <a:ln>
            <a:noFill/>
          </a:ln>
        </p:spPr>
      </p:pic>
      <p:sp>
        <p:nvSpPr>
          <p:cNvPr id="484" name="CustomShape 3"/>
          <p:cNvSpPr/>
          <p:nvPr/>
        </p:nvSpPr>
        <p:spPr>
          <a:xfrm>
            <a:off x="4676040" y="832320"/>
            <a:ext cx="4315320" cy="31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Stacks” aren’t supported natively in Javascript.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 utilize this structure, one needs to create the class themselves.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Once you’ve created a class you can create and utilize these structures in your code.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85" name="Picture 9" descr=""/>
          <p:cNvPicPr/>
          <p:nvPr/>
        </p:nvPicPr>
        <p:blipFill>
          <a:blip r:embed="rId2"/>
          <a:stretch/>
        </p:blipFill>
        <p:spPr>
          <a:xfrm>
            <a:off x="5014800" y="4181040"/>
            <a:ext cx="3643920" cy="20379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Queue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6095880" y="4855320"/>
            <a:ext cx="2285640" cy="1066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CustomShape 3"/>
          <p:cNvSpPr/>
          <p:nvPr/>
        </p:nvSpPr>
        <p:spPr>
          <a:xfrm>
            <a:off x="6093000" y="3636000"/>
            <a:ext cx="2285640" cy="1066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CustomShape 4"/>
          <p:cNvSpPr/>
          <p:nvPr/>
        </p:nvSpPr>
        <p:spPr>
          <a:xfrm>
            <a:off x="6093000" y="2438280"/>
            <a:ext cx="2285640" cy="1066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CustomShape 5"/>
          <p:cNvSpPr/>
          <p:nvPr/>
        </p:nvSpPr>
        <p:spPr>
          <a:xfrm>
            <a:off x="6093000" y="1295280"/>
            <a:ext cx="2285640" cy="1066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6"/>
          <p:cNvSpPr/>
          <p:nvPr/>
        </p:nvSpPr>
        <p:spPr>
          <a:xfrm>
            <a:off x="7046640" y="5127120"/>
            <a:ext cx="379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2" name="CustomShape 7"/>
          <p:cNvSpPr/>
          <p:nvPr/>
        </p:nvSpPr>
        <p:spPr>
          <a:xfrm>
            <a:off x="6946920" y="3907800"/>
            <a:ext cx="577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12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3" name="CustomShape 8"/>
          <p:cNvSpPr/>
          <p:nvPr/>
        </p:nvSpPr>
        <p:spPr>
          <a:xfrm>
            <a:off x="6929280" y="2697120"/>
            <a:ext cx="577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14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4" name="CustomShape 9"/>
          <p:cNvSpPr/>
          <p:nvPr/>
        </p:nvSpPr>
        <p:spPr>
          <a:xfrm>
            <a:off x="6905880" y="1604520"/>
            <a:ext cx="57744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Arial"/>
              </a:rPr>
              <a:t>20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495" name="CustomShape 10"/>
          <p:cNvSpPr/>
          <p:nvPr/>
        </p:nvSpPr>
        <p:spPr>
          <a:xfrm rot="10800000">
            <a:off x="8991720" y="5922000"/>
            <a:ext cx="456840" cy="431712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11"/>
          <p:cNvSpPr/>
          <p:nvPr/>
        </p:nvSpPr>
        <p:spPr>
          <a:xfrm rot="16200000">
            <a:off x="8305920" y="565560"/>
            <a:ext cx="456840" cy="939240"/>
          </a:xfrm>
          <a:prstGeom prst="up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12"/>
          <p:cNvSpPr/>
          <p:nvPr/>
        </p:nvSpPr>
        <p:spPr>
          <a:xfrm>
            <a:off x="416520" y="838080"/>
            <a:ext cx="5374440" cy="49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Queues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are another common data structure.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They are similar to arrays in that they are a sequenced order of numbers.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difference is they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only allow access to the first element.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These data structures obey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“FIFO” (First-in-first-out)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.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means that new elements are placed at the “back” but that the “first” element is removed from the front.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Queue are an </a:t>
            </a:r>
            <a:r>
              <a:rPr b="1" i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abstraction </a:t>
            </a:r>
            <a:r>
              <a:rPr b="0" i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for how data can be arranged.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Queue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99" name="Picture 4" descr=""/>
          <p:cNvPicPr/>
          <p:nvPr/>
        </p:nvPicPr>
        <p:blipFill>
          <a:blip r:embed="rId1"/>
          <a:stretch/>
        </p:blipFill>
        <p:spPr>
          <a:xfrm>
            <a:off x="681120" y="838080"/>
            <a:ext cx="7628760" cy="4679640"/>
          </a:xfrm>
          <a:prstGeom prst="rect">
            <a:avLst/>
          </a:prstGeom>
          <a:ln>
            <a:noFill/>
          </a:ln>
        </p:spPr>
      </p:pic>
      <p:sp>
        <p:nvSpPr>
          <p:cNvPr id="500" name="CustomShape 2"/>
          <p:cNvSpPr/>
          <p:nvPr/>
        </p:nvSpPr>
        <p:spPr>
          <a:xfrm>
            <a:off x="416520" y="5672160"/>
            <a:ext cx="84985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Queues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are best remembered as similar to a movie queue. The first one in line is the first one to enter (or exit).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Why Cover This?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272160" y="1066680"/>
            <a:ext cx="8566920" cy="398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These concepts sometimes appear in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coding interviews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When inheriting large code-bases you may be tasked to “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optimize” code efficiency.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The computational challenges here forces you to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deepen your understanding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Queue – In Code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3"/>
          <p:cNvSpPr/>
          <p:nvPr/>
        </p:nvSpPr>
        <p:spPr>
          <a:xfrm>
            <a:off x="4676040" y="990720"/>
            <a:ext cx="4315320" cy="313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Queues” aren’t supported natively in Javascript.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Again, this means we need to create our own for use.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Queues provide two common methods: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enqueue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dequeue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504" name="Picture 2" descr=""/>
          <p:cNvPicPr/>
          <p:nvPr/>
        </p:nvPicPr>
        <p:blipFill>
          <a:blip r:embed="rId1"/>
          <a:stretch/>
        </p:blipFill>
        <p:spPr>
          <a:xfrm>
            <a:off x="609480" y="798480"/>
            <a:ext cx="3580920" cy="5567040"/>
          </a:xfrm>
          <a:prstGeom prst="rect">
            <a:avLst/>
          </a:prstGeom>
          <a:ln>
            <a:noFill/>
          </a:ln>
        </p:spPr>
      </p:pic>
      <p:pic>
        <p:nvPicPr>
          <p:cNvPr id="505" name="Picture 6" descr=""/>
          <p:cNvPicPr/>
          <p:nvPr/>
        </p:nvPicPr>
        <p:blipFill>
          <a:blip r:embed="rId2"/>
          <a:stretch/>
        </p:blipFill>
        <p:spPr>
          <a:xfrm>
            <a:off x="4744080" y="3968280"/>
            <a:ext cx="4178880" cy="23619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Linked Lists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Arrays in Javascript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416520" y="838080"/>
            <a:ext cx="85086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Arial"/>
              </a:rPr>
              <a:t>An inefficiency emerges!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09" name="Picture 3" descr=""/>
          <p:cNvPicPr/>
          <p:nvPr/>
        </p:nvPicPr>
        <p:blipFill>
          <a:blip r:embed="rId1"/>
          <a:stretch/>
        </p:blipFill>
        <p:spPr>
          <a:xfrm>
            <a:off x="1219320" y="1823040"/>
            <a:ext cx="6974640" cy="4329360"/>
          </a:xfrm>
          <a:prstGeom prst="rect">
            <a:avLst/>
          </a:prstGeom>
          <a:ln>
            <a:noFill/>
          </a:ln>
        </p:spPr>
      </p:pic>
      <p:sp>
        <p:nvSpPr>
          <p:cNvPr id="510" name="CustomShape 3"/>
          <p:cNvSpPr/>
          <p:nvPr/>
        </p:nvSpPr>
        <p:spPr>
          <a:xfrm>
            <a:off x="416520" y="1486800"/>
            <a:ext cx="850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We’ll come back to this.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Linked List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2" name="CustomShape 2"/>
          <p:cNvSpPr/>
          <p:nvPr/>
        </p:nvSpPr>
        <p:spPr>
          <a:xfrm>
            <a:off x="416520" y="2985120"/>
            <a:ext cx="8508600" cy="34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Linked Lists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are data structures in which each element of the list is sequentially joined to the next element.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major difference is that the list elements are not stored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contiguously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in memory (i.e. they fall in different memory slots). 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These linked lists keep track of the position of elements using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pointers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explicitly point to the “connected item”.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Each element (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called nodes)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track both the item and the “next item’s” position.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13" name="Picture 2" descr=""/>
          <p:cNvPicPr/>
          <p:nvPr/>
        </p:nvPicPr>
        <p:blipFill>
          <a:blip r:embed="rId1"/>
          <a:stretch/>
        </p:blipFill>
        <p:spPr>
          <a:xfrm>
            <a:off x="719280" y="914400"/>
            <a:ext cx="7705440" cy="19047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Linked List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5" name="Picture 3" descr=""/>
          <p:cNvPicPr/>
          <p:nvPr/>
        </p:nvPicPr>
        <p:blipFill>
          <a:blip r:embed="rId1"/>
          <a:stretch/>
        </p:blipFill>
        <p:spPr>
          <a:xfrm>
            <a:off x="762120" y="1447920"/>
            <a:ext cx="7648200" cy="2514240"/>
          </a:xfrm>
          <a:prstGeom prst="rect">
            <a:avLst/>
          </a:prstGeom>
          <a:ln>
            <a:noFill/>
          </a:ln>
        </p:spPr>
      </p:pic>
      <p:sp>
        <p:nvSpPr>
          <p:cNvPr id="516" name="CustomShape 2"/>
          <p:cNvSpPr/>
          <p:nvPr/>
        </p:nvSpPr>
        <p:spPr>
          <a:xfrm>
            <a:off x="416520" y="3899520"/>
            <a:ext cx="850860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Linked Lists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are like trains.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Each car of the train not only knows its own position – but it also knows the position of the train in front of it.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Linked List – In Code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18" name="Picture 2" descr=""/>
          <p:cNvPicPr/>
          <p:nvPr/>
        </p:nvPicPr>
        <p:blipFill>
          <a:blip r:embed="rId1"/>
          <a:stretch/>
        </p:blipFill>
        <p:spPr>
          <a:xfrm>
            <a:off x="280440" y="762120"/>
            <a:ext cx="3834000" cy="5520600"/>
          </a:xfrm>
          <a:prstGeom prst="rect">
            <a:avLst/>
          </a:prstGeom>
          <a:ln>
            <a:noFill/>
          </a:ln>
        </p:spPr>
      </p:pic>
      <p:sp>
        <p:nvSpPr>
          <p:cNvPr id="519" name="CustomShape 2"/>
          <p:cNvSpPr/>
          <p:nvPr/>
        </p:nvSpPr>
        <p:spPr>
          <a:xfrm>
            <a:off x="4191120" y="990720"/>
            <a:ext cx="480024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JS does not include Linked Lists natively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But when you need one…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Plenty of implementations are available online.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Arial"/>
                <a:hlinkClick r:id="rId2"/>
              </a:rPr>
              <a:t>http://codepen.io/gben/pen/ZGLava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For the Lazy…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(Myself included)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1" name="Picture 2" descr=""/>
          <p:cNvPicPr/>
          <p:nvPr/>
        </p:nvPicPr>
        <p:blipFill>
          <a:blip r:embed="rId1"/>
          <a:srcRect l="15301" t="0" r="28583" b="0"/>
          <a:stretch/>
        </p:blipFill>
        <p:spPr>
          <a:xfrm>
            <a:off x="510120" y="990720"/>
            <a:ext cx="8176320" cy="459900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Pulse Check…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You Be the Teacher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304920" y="903960"/>
            <a:ext cx="8686440" cy="58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To the person, next to you, explain each of the following concepts: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is a data structure?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does FIFO and LIFO stand for and mean?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is a Stack?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is a Queue?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is a Linked List?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How are they each different from arrays?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What is one disadvantage of an array?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Most important question: Why are we doing all this again?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Dictionaries (Maps)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Bottom Line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377640" y="1143000"/>
            <a:ext cx="8080200" cy="47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My goal is to give you the </a:t>
            </a:r>
            <a:r>
              <a:rPr b="1" lang="en-US" sz="3200" spc="-1" strike="noStrike" u="sng">
                <a:solidFill>
                  <a:srgbClr val="000000"/>
                </a:solidFill>
                <a:uFillTx/>
                <a:latin typeface="Arial"/>
              </a:rPr>
              <a:t>terminology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and the </a:t>
            </a:r>
            <a:r>
              <a:rPr b="1" lang="en-US" sz="3200" spc="-1" strike="noStrike" u="sng">
                <a:solidFill>
                  <a:srgbClr val="000000"/>
                </a:solidFill>
                <a:uFillTx/>
                <a:latin typeface="Arial"/>
              </a:rPr>
              <a:t>concepts.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Enough insight that you can understand the context of interview questions that come your way.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And… to encourage those of you into math to take a second look.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Dictionaries (Maps) **** (Actually Useful) ****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416520" y="838080"/>
            <a:ext cx="872712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Dictionaries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are an incredibly important data structure..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fact, they address a common situation you’ve faced in this class.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28" name="Picture 3" descr=""/>
          <p:cNvPicPr/>
          <p:nvPr/>
        </p:nvPicPr>
        <p:blipFill>
          <a:blip r:embed="rId1"/>
          <a:stretch/>
        </p:blipFill>
        <p:spPr>
          <a:xfrm>
            <a:off x="579240" y="2571480"/>
            <a:ext cx="5059080" cy="3082320"/>
          </a:xfrm>
          <a:prstGeom prst="rect">
            <a:avLst/>
          </a:prstGeom>
          <a:ln>
            <a:noFill/>
          </a:ln>
        </p:spPr>
      </p:pic>
      <p:sp>
        <p:nvSpPr>
          <p:cNvPr id="529" name="CustomShape 3"/>
          <p:cNvSpPr/>
          <p:nvPr/>
        </p:nvSpPr>
        <p:spPr>
          <a:xfrm>
            <a:off x="5867280" y="3429000"/>
            <a:ext cx="28951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How would you print all the pet names?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Dictionaries (Maps) **** (Actually Useful) ****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416520" y="838080"/>
            <a:ext cx="872712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Dictionaries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are an incredibly important data structure..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fact, they address a common situation you’ve faced in this class.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32" name="CustomShape 3"/>
          <p:cNvSpPr/>
          <p:nvPr/>
        </p:nvSpPr>
        <p:spPr>
          <a:xfrm>
            <a:off x="152280" y="4934880"/>
            <a:ext cx="7009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Arrays don’t solve the problem either….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33" name="Picture 2" descr=""/>
          <p:cNvPicPr/>
          <p:nvPr/>
        </p:nvPicPr>
        <p:blipFill>
          <a:blip r:embed="rId1"/>
          <a:stretch/>
        </p:blipFill>
        <p:spPr>
          <a:xfrm>
            <a:off x="66600" y="5334840"/>
            <a:ext cx="8857800" cy="754200"/>
          </a:xfrm>
          <a:prstGeom prst="rect">
            <a:avLst/>
          </a:prstGeom>
          <a:ln>
            <a:noFill/>
          </a:ln>
        </p:spPr>
      </p:pic>
      <p:pic>
        <p:nvPicPr>
          <p:cNvPr id="534" name="Picture 6" descr=""/>
          <p:cNvPicPr/>
          <p:nvPr/>
        </p:nvPicPr>
        <p:blipFill>
          <a:blip r:embed="rId2"/>
          <a:stretch/>
        </p:blipFill>
        <p:spPr>
          <a:xfrm>
            <a:off x="308160" y="2233440"/>
            <a:ext cx="3839760" cy="2339280"/>
          </a:xfrm>
          <a:prstGeom prst="rect">
            <a:avLst/>
          </a:prstGeom>
          <a:ln>
            <a:noFill/>
          </a:ln>
        </p:spPr>
      </p:pic>
      <p:sp>
        <p:nvSpPr>
          <p:cNvPr id="535" name="CustomShape 4"/>
          <p:cNvSpPr/>
          <p:nvPr/>
        </p:nvSpPr>
        <p:spPr>
          <a:xfrm>
            <a:off x="4419720" y="2840400"/>
            <a:ext cx="28951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How would you print all the pet names?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Dictionaries (Maps) **** (Actually Useful) ****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416520" y="838080"/>
            <a:ext cx="8727120" cy="34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The solution is to use a </a:t>
            </a:r>
            <a:r>
              <a:rPr b="1" lang="en-US" sz="3000" spc="-1" strike="noStrike" u="sng">
                <a:solidFill>
                  <a:srgbClr val="000000"/>
                </a:solidFill>
                <a:uFillTx/>
                <a:latin typeface="Arial"/>
              </a:rPr>
              <a:t>dictionary (map).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a way, dictionaries serve as a hybrid between objects and arrays.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They can be iterated over like arrays.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They have key, value pairs like objects.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Aaaand, it’s included in the latest version of Javascript (ES6).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538" name="Picture 2" descr=""/>
          <p:cNvPicPr/>
          <p:nvPr/>
        </p:nvPicPr>
        <p:blipFill>
          <a:blip r:embed="rId1"/>
          <a:stretch/>
        </p:blipFill>
        <p:spPr>
          <a:xfrm>
            <a:off x="793800" y="4114800"/>
            <a:ext cx="4038120" cy="2039040"/>
          </a:xfrm>
          <a:prstGeom prst="rect">
            <a:avLst/>
          </a:prstGeom>
          <a:ln>
            <a:noFill/>
          </a:ln>
        </p:spPr>
      </p:pic>
      <p:sp>
        <p:nvSpPr>
          <p:cNvPr id="539" name="CustomShape 3"/>
          <p:cNvSpPr/>
          <p:nvPr/>
        </p:nvSpPr>
        <p:spPr>
          <a:xfrm>
            <a:off x="4845960" y="4800600"/>
            <a:ext cx="28951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3000" spc="-1" strike="noStrike">
                <a:solidFill>
                  <a:srgbClr val="000000"/>
                </a:solidFill>
                <a:latin typeface="Arial"/>
              </a:rPr>
              <a:t>BIG DEAL!</a:t>
            </a:r>
            <a:endParaRPr b="0" lang="en-US" sz="3000" spc="-1" strike="noStrike">
              <a:latin typeface="Arial"/>
            </a:endParaRPr>
          </a:p>
        </p:txBody>
      </p:sp>
    </p:spTree>
  </p:cSld>
  <p:transition>
    <p:fade/>
  </p:transition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Dictionaries (Maps) **** (Actually Useful) ****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1" name="CustomShape 2"/>
          <p:cNvSpPr/>
          <p:nvPr/>
        </p:nvSpPr>
        <p:spPr>
          <a:xfrm>
            <a:off x="416520" y="838080"/>
            <a:ext cx="87271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Learn more about Dictionaries (Maps) in JS: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42" name="Picture 3" descr=""/>
          <p:cNvPicPr/>
          <p:nvPr/>
        </p:nvPicPr>
        <p:blipFill>
          <a:blip r:embed="rId1"/>
          <a:stretch/>
        </p:blipFill>
        <p:spPr>
          <a:xfrm>
            <a:off x="416520" y="1577520"/>
            <a:ext cx="8269920" cy="3545640"/>
          </a:xfrm>
          <a:prstGeom prst="rect">
            <a:avLst/>
          </a:prstGeom>
          <a:ln>
            <a:noFill/>
          </a:ln>
        </p:spPr>
      </p:pic>
      <p:sp>
        <p:nvSpPr>
          <p:cNvPr id="543" name="CustomShape 3"/>
          <p:cNvSpPr/>
          <p:nvPr/>
        </p:nvSpPr>
        <p:spPr>
          <a:xfrm>
            <a:off x="416520" y="5562720"/>
            <a:ext cx="8269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https://developer.mozilla.org/en-US/docs/Web/JavaScript/Reference/Global_Objects/Map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Trees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Trees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475560" y="800280"/>
            <a:ext cx="8650800" cy="26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Trees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are a favorite data structure for computer scientists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Trees are a non-sequential data structure made of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parent-child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relationships.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top node of a tree is the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root.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Trees have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internal nodes and external nodes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Each node has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ancestors and descendants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7" name="Picture 2" descr=""/>
          <p:cNvPicPr/>
          <p:nvPr/>
        </p:nvPicPr>
        <p:blipFill>
          <a:blip r:embed="rId1"/>
          <a:stretch/>
        </p:blipFill>
        <p:spPr>
          <a:xfrm>
            <a:off x="762120" y="3593160"/>
            <a:ext cx="5682960" cy="2666880"/>
          </a:xfrm>
          <a:prstGeom prst="rect">
            <a:avLst/>
          </a:prstGeom>
          <a:ln>
            <a:noFill/>
          </a:ln>
        </p:spPr>
      </p:pic>
      <p:sp>
        <p:nvSpPr>
          <p:cNvPr id="548" name="CustomShape 3"/>
          <p:cNvSpPr/>
          <p:nvPr/>
        </p:nvSpPr>
        <p:spPr>
          <a:xfrm>
            <a:off x="6095880" y="4926960"/>
            <a:ext cx="2895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latin typeface="Arial"/>
              </a:rPr>
              <a:t>Kind of like a linkedlist</a:t>
            </a:r>
            <a:endParaRPr b="0" lang="en-US" sz="1400" spc="-1" strike="noStrike">
              <a:latin typeface="Arial"/>
            </a:endParaRPr>
          </a:p>
        </p:txBody>
      </p:sp>
    </p:spTree>
  </p:cSld>
  <p:transition>
    <p:fade/>
  </p:transition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Binary Trees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132120" y="838080"/>
            <a:ext cx="8727120" cy="37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Binary Trees / Binary Search Trees (BST) are particularly useful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In a </a:t>
            </a: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Binary Tree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, nodes have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two children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at most. One on left and on right.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In a </a:t>
            </a: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Binary Search Tree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: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Left-hand side is lesser number; right-hand side is the larger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Paradigm makes it</a:t>
            </a:r>
            <a:r>
              <a:rPr b="0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 easy to insert, search, and delete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from tree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</p:spTree>
  </p:cSld>
  <p:transition>
    <p:fade/>
  </p:transition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Binary Trees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2" name="Picture 2" descr=""/>
          <p:cNvPicPr/>
          <p:nvPr/>
        </p:nvPicPr>
        <p:blipFill>
          <a:blip r:embed="rId1"/>
          <a:stretch/>
        </p:blipFill>
        <p:spPr>
          <a:xfrm>
            <a:off x="990720" y="838080"/>
            <a:ext cx="7435080" cy="4763160"/>
          </a:xfrm>
          <a:prstGeom prst="rect">
            <a:avLst/>
          </a:prstGeom>
          <a:ln>
            <a:noFill/>
          </a:ln>
        </p:spPr>
      </p:pic>
      <p:sp>
        <p:nvSpPr>
          <p:cNvPr id="553" name="CustomShape 2"/>
          <p:cNvSpPr/>
          <p:nvPr/>
        </p:nvSpPr>
        <p:spPr>
          <a:xfrm>
            <a:off x="685800" y="5577120"/>
            <a:ext cx="8610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Binary search trees are extremely efficient for searching.  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Binary Search Trees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55" name="Picture 2" descr=""/>
          <p:cNvPicPr/>
          <p:nvPr/>
        </p:nvPicPr>
        <p:blipFill>
          <a:blip r:embed="rId1"/>
          <a:stretch/>
        </p:blipFill>
        <p:spPr>
          <a:xfrm>
            <a:off x="152280" y="838080"/>
            <a:ext cx="8838720" cy="4476600"/>
          </a:xfrm>
          <a:prstGeom prst="rect">
            <a:avLst/>
          </a:prstGeom>
          <a:ln>
            <a:noFill/>
          </a:ln>
        </p:spPr>
      </p:pic>
      <p:sp>
        <p:nvSpPr>
          <p:cNvPr id="556" name="CustomShape 2"/>
          <p:cNvSpPr/>
          <p:nvPr/>
        </p:nvSpPr>
        <p:spPr>
          <a:xfrm>
            <a:off x="304920" y="5448600"/>
            <a:ext cx="8610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https://www.npmjs.com/package/binary-search-tree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Let’s Build this!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132120" y="838080"/>
            <a:ext cx="872712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Take a few moments to build a binary search tree with those around you. As a suggestion, implement the following tree.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Then run a search for any number in the tree.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559" name="Picture 13" descr=""/>
          <p:cNvPicPr/>
          <p:nvPr/>
        </p:nvPicPr>
        <p:blipFill>
          <a:blip r:embed="rId1"/>
          <a:stretch/>
        </p:blipFill>
        <p:spPr>
          <a:xfrm>
            <a:off x="457200" y="2305440"/>
            <a:ext cx="6153840" cy="39423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Going Deep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Picture 2" descr=""/>
          <p:cNvPicPr/>
          <p:nvPr/>
        </p:nvPicPr>
        <p:blipFill>
          <a:blip r:embed="rId1"/>
          <a:stretch/>
        </p:blipFill>
        <p:spPr>
          <a:xfrm>
            <a:off x="4724280" y="838080"/>
            <a:ext cx="3705840" cy="4876560"/>
          </a:xfrm>
          <a:prstGeom prst="rect">
            <a:avLst/>
          </a:prstGeom>
          <a:ln>
            <a:noFill/>
          </a:ln>
        </p:spPr>
      </p:pic>
      <p:pic>
        <p:nvPicPr>
          <p:cNvPr id="159" name="Picture 3" descr=""/>
          <p:cNvPicPr/>
          <p:nvPr/>
        </p:nvPicPr>
        <p:blipFill>
          <a:blip r:embed="rId2"/>
          <a:stretch/>
        </p:blipFill>
        <p:spPr>
          <a:xfrm>
            <a:off x="685800" y="833400"/>
            <a:ext cx="3922920" cy="488088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2796840" y="5809680"/>
            <a:ext cx="4027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For those that dare dive deeper.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Graphs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Graphs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416520" y="838080"/>
            <a:ext cx="8727120" cy="191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Graphs are extremely powerful and increasingly common structures.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Graphs are abstract models of a network structure. They are a set of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nodes (or vertices)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connected by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edges.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They are the essence of social networks and geographic maps.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563" name="Picture 2" descr=""/>
          <p:cNvPicPr/>
          <p:nvPr/>
        </p:nvPicPr>
        <p:blipFill>
          <a:blip r:embed="rId1"/>
          <a:stretch/>
        </p:blipFill>
        <p:spPr>
          <a:xfrm>
            <a:off x="533520" y="3102120"/>
            <a:ext cx="5152680" cy="3126960"/>
          </a:xfrm>
          <a:prstGeom prst="rect">
            <a:avLst/>
          </a:prstGeom>
          <a:ln>
            <a:noFill/>
          </a:ln>
        </p:spPr>
      </p:pic>
      <p:sp>
        <p:nvSpPr>
          <p:cNvPr id="564" name="CustomShape 3"/>
          <p:cNvSpPr/>
          <p:nvPr/>
        </p:nvSpPr>
        <p:spPr>
          <a:xfrm>
            <a:off x="5754600" y="4343400"/>
            <a:ext cx="289512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The math gets ridiculously scary with this stuff…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Graphs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66" name="Picture 3" descr=""/>
          <p:cNvPicPr/>
          <p:nvPr/>
        </p:nvPicPr>
        <p:blipFill>
          <a:blip r:embed="rId1"/>
          <a:stretch/>
        </p:blipFill>
        <p:spPr>
          <a:xfrm>
            <a:off x="380880" y="773640"/>
            <a:ext cx="8381520" cy="4847760"/>
          </a:xfrm>
          <a:prstGeom prst="rect">
            <a:avLst/>
          </a:prstGeom>
          <a:ln>
            <a:noFill/>
          </a:ln>
        </p:spPr>
      </p:pic>
      <p:sp>
        <p:nvSpPr>
          <p:cNvPr id="567" name="CustomShape 2"/>
          <p:cNvSpPr/>
          <p:nvPr/>
        </p:nvSpPr>
        <p:spPr>
          <a:xfrm>
            <a:off x="457200" y="5621760"/>
            <a:ext cx="819252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2000" spc="-1" strike="noStrike">
                <a:solidFill>
                  <a:srgbClr val="000000"/>
                </a:solidFill>
                <a:latin typeface="Arial"/>
              </a:rPr>
              <a:t>But through graphs and “shortest-path” algorithms we can build map applications like the ones found on Google Maps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Back to Projects!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Questions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Efficiency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What does “efficient” mean?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We talk a lot about “efficiency”.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What does “efficient” mean?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4200" spc="-1" strike="noStrike">
                <a:solidFill>
                  <a:srgbClr val="000000"/>
                </a:solidFill>
                <a:latin typeface="Arial"/>
              </a:rPr>
              <a:t>But…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What does “efficient” mean?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What, </a:t>
            </a:r>
            <a:r>
              <a:rPr b="0" i="1" lang="en-US" sz="4200" spc="-1" strike="noStrike">
                <a:solidFill>
                  <a:srgbClr val="000000"/>
                </a:solidFill>
                <a:latin typeface="Arial"/>
              </a:rPr>
              <a:t>exactly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, does “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efficient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” mean?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Fewer Steps = Faster Code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Number of steps ~ Efficiency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Fewer Steps = Faster Code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More steps = Less Efficient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Fewer Steps = More Efficient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Outline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04920" y="838080"/>
            <a:ext cx="8686440" cy="463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Project Check-In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Computer Science Context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Big O Notation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Data Structures</a:t>
            </a:r>
            <a:endParaRPr b="0" lang="en-US" sz="22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Arrays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Stacks / Queues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Linked Lists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Dictionaries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Hash Tables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Sets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Binary Trees and Binary Search Trees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Graphs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What’s a “step”?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304920" y="99072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 step is an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instruction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to the computer.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All computations boil down to a handful of “basic steps”.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Arithmetic (+, *, etc.)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Assignment (</a:t>
            </a:r>
            <a:r>
              <a:rPr b="0" lang="en-US" sz="2400" spc="-1" strike="noStrike">
                <a:solidFill>
                  <a:srgbClr val="000000"/>
                </a:solidFill>
                <a:latin typeface="Courier Final Draft"/>
              </a:rPr>
              <a:t>var x = 42;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Boolean tests (</a:t>
            </a:r>
            <a:r>
              <a:rPr b="0" lang="en-US" sz="2400" spc="-1" strike="noStrike">
                <a:solidFill>
                  <a:srgbClr val="000000"/>
                </a:solidFill>
                <a:latin typeface="Courier Final Draft"/>
              </a:rPr>
              <a:t>x === 42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Reading from memory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Writing from memory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What’s a “step”?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Each of these counts as a step. 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What’s a “step”?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Fewer Steps = Faster Code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Pop Quiz (!)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04920" y="990720"/>
            <a:ext cx="868644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800" spc="-1" strike="noStrike">
                <a:solidFill>
                  <a:srgbClr val="000000"/>
                </a:solidFill>
                <a:latin typeface="Arial"/>
              </a:rPr>
              <a:t>Which function is more efficient?</a:t>
            </a:r>
            <a:endParaRPr b="0" lang="en-US" sz="3800" spc="-1" strike="noStrike">
              <a:latin typeface="Arial"/>
            </a:endParaRPr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/>
        </p:blipFill>
        <p:spPr>
          <a:xfrm>
            <a:off x="1734120" y="2228760"/>
            <a:ext cx="5675400" cy="240012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304920" y="5134320"/>
            <a:ext cx="868644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800" spc="-1" strike="noStrike">
                <a:solidFill>
                  <a:srgbClr val="000000"/>
                </a:solidFill>
                <a:latin typeface="Arial"/>
              </a:rPr>
              <a:t>(Which has fewer instructions?)</a:t>
            </a:r>
            <a:endParaRPr b="0" lang="en-US" sz="3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Count Instructions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304920" y="2590920"/>
            <a:ext cx="868644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"/>
              </a:rPr>
              <a:t>Count the instructions!</a:t>
            </a:r>
            <a:endParaRPr b="0" lang="en-US" sz="4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Count Instructions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head =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1 instruction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Count Instructions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04920" y="2590920"/>
            <a:ext cx="86864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list_items = n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instructions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4200" spc="-1" strike="noStrike">
                <a:solidFill>
                  <a:srgbClr val="000000"/>
                </a:solidFill>
                <a:latin typeface="Arial"/>
              </a:rPr>
              <a:t>…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(n = list.length)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The Verdict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head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is more efficient.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The Verdict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But </a:t>
            </a: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list_names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isn’t bad…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Time Complexity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Project Check-In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head </a:t>
            </a:r>
            <a:r>
              <a:rPr b="1" i="1" lang="en-US" sz="4200" spc="-1" strike="noStrike">
                <a:solidFill>
                  <a:srgbClr val="000000"/>
                </a:solidFill>
                <a:latin typeface="Arial"/>
              </a:rPr>
              <a:t>always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executes one instruction…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…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No matter how long our array is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Picture 2" descr=""/>
          <p:cNvPicPr/>
          <p:nvPr/>
        </p:nvPicPr>
        <p:blipFill>
          <a:blip r:embed="rId1"/>
          <a:stretch/>
        </p:blipFill>
        <p:spPr>
          <a:xfrm>
            <a:off x="152280" y="1752480"/>
            <a:ext cx="8837280" cy="312372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152280" y="5181480"/>
            <a:ext cx="868644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Final Draft"/>
              </a:rPr>
              <a:t>head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takes same amount of time on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any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input</a:t>
            </a:r>
            <a:endParaRPr b="0" lang="en-US" sz="3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list_items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needs </a:t>
            </a: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n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instructions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Picture 2" descr=""/>
          <p:cNvPicPr/>
          <p:nvPr/>
        </p:nvPicPr>
        <p:blipFill>
          <a:blip r:embed="rId1"/>
          <a:stretch/>
        </p:blipFill>
        <p:spPr>
          <a:xfrm>
            <a:off x="905040" y="2604960"/>
            <a:ext cx="7333920" cy="1647360"/>
          </a:xfrm>
          <a:prstGeom prst="rect">
            <a:avLst/>
          </a:prstGeom>
          <a:ln>
            <a:noFill/>
          </a:ln>
        </p:spPr>
      </p:pic>
      <p:sp>
        <p:nvSpPr>
          <p:cNvPr id="204" name="CustomShape 2"/>
          <p:cNvSpPr/>
          <p:nvPr/>
        </p:nvSpPr>
        <p:spPr>
          <a:xfrm>
            <a:off x="152280" y="4495680"/>
            <a:ext cx="86864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One </a:t>
            </a:r>
            <a:r>
              <a:rPr b="0" lang="en-US" sz="3200" spc="-1" strike="noStrike">
                <a:solidFill>
                  <a:srgbClr val="000000"/>
                </a:solidFill>
                <a:latin typeface="Courier Final Draft"/>
              </a:rPr>
              <a:t>console.log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per item</a:t>
            </a:r>
            <a:endParaRPr b="0" lang="en-US" sz="3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console.log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is fast…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…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but 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not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free.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Longer arrays = more time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Double array length = Double time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Triple array length = Triple time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In other words…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Project Status?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1"/>
          <a:stretch/>
        </p:blipFill>
        <p:spPr>
          <a:xfrm>
            <a:off x="304920" y="762120"/>
            <a:ext cx="8695800" cy="487656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213720" y="5747040"/>
            <a:ext cx="31438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latin typeface="Arial"/>
              </a:rPr>
              <a:t>Smoooooth Sailing?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The 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running time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of </a:t>
            </a: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head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and </a:t>
            </a: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list_items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scale differently.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Time complexity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= Rate at which algorithm 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slows 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as input 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grows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head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is 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always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one instruction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Running time 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does not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slow for larger inputs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In other words…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The running time of </a:t>
            </a: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head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is 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constant.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list_items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takes </a:t>
            </a: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n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instructions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Running time 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depends on array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Double array length, double time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4200" spc="-1" strike="noStrike">
                <a:solidFill>
                  <a:srgbClr val="000000"/>
                </a:solidFill>
                <a:latin typeface="Arial"/>
              </a:rPr>
              <a:t>Etc…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Quantifying Efficiency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Running time 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increase linearly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with array length.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Computer Science Context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Big O Notation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304920" y="99072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 notation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lets us describe how running time scales when we increase the input size (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Denoted with a big O, and the “growth factor” in parentheses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Examples: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ourier Final Draft"/>
              </a:rPr>
              <a:t>head ~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O(1) </a:t>
            </a:r>
            <a:endParaRPr b="0" lang="en-US" sz="2400" spc="-1" strike="noStrike">
              <a:latin typeface="Arial"/>
            </a:endParaRPr>
          </a:p>
          <a:p>
            <a:pPr lvl="2" marL="12574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Grows like “1”—i.e., running time never grows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ourier Final Draft"/>
              </a:rPr>
              <a:t>list_items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~ O(n) </a:t>
            </a:r>
            <a:endParaRPr b="0" lang="en-US" sz="2400" spc="-1" strike="noStrike">
              <a:latin typeface="Arial"/>
            </a:endParaRPr>
          </a:p>
          <a:p>
            <a:pPr lvl="2" marL="12574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Grows like “n”—i.e., gets bigger as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gets bigger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There are other Big O “classes”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1" name="Picture 2" descr=""/>
          <p:cNvPicPr/>
          <p:nvPr/>
        </p:nvPicPr>
        <p:blipFill>
          <a:blip r:embed="rId1"/>
          <a:stretch/>
        </p:blipFill>
        <p:spPr>
          <a:xfrm>
            <a:off x="83520" y="1634400"/>
            <a:ext cx="8976600" cy="358884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152280" y="5410080"/>
            <a:ext cx="86864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ourier Final Draft"/>
              </a:rPr>
              <a:t>n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steps for each of the </a:t>
            </a:r>
            <a:r>
              <a:rPr b="0" lang="en-US" sz="3200" spc="-1" strike="noStrike">
                <a:solidFill>
                  <a:srgbClr val="000000"/>
                </a:solidFill>
                <a:latin typeface="Courier Final Draft"/>
              </a:rPr>
              <a:t>n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items in </a:t>
            </a:r>
            <a:r>
              <a:rPr b="0" lang="en-US" sz="3200" spc="-1" strike="noStrike">
                <a:solidFill>
                  <a:srgbClr val="000000"/>
                </a:solidFill>
                <a:latin typeface="Courier Final Draft"/>
              </a:rPr>
              <a:t>list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(!)</a:t>
            </a:r>
            <a:endParaRPr b="0" lang="en-US" sz="3200" spc="-1" strike="noStrike">
              <a:latin typeface="Arial"/>
            </a:endParaRPr>
          </a:p>
        </p:txBody>
      </p:sp>
    </p:spTree>
  </p:cSld>
  <p:transition>
    <p:fade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304920" y="2590920"/>
            <a:ext cx="86864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2x length = 4x time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3x length = 9x time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nx length = n</a:t>
            </a:r>
            <a:r>
              <a:rPr b="0" lang="en-US" sz="4200" spc="-1" strike="noStrike" baseline="30000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time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Running time grows as </a:t>
            </a:r>
            <a:r>
              <a:rPr b="0" i="1" lang="en-US" sz="4200" spc="-1" strike="noStrike">
                <a:solidFill>
                  <a:srgbClr val="000000"/>
                </a:solidFill>
                <a:latin typeface="Arial"/>
              </a:rPr>
              <a:t>square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of input 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04920" y="2590920"/>
            <a:ext cx="86864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find_duplicates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~ O(n</a:t>
            </a:r>
            <a:r>
              <a:rPr b="0" lang="en-US" sz="4200" spc="-1" strike="noStrike" baseline="30000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1" i="1" lang="en-US" sz="4200" spc="-1" strike="noStrike">
                <a:solidFill>
                  <a:srgbClr val="000000"/>
                </a:solidFill>
                <a:latin typeface="Arial"/>
              </a:rPr>
              <a:t>Quadratic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time complexity”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4200" spc="-1" strike="noStrike" u="sng">
                <a:solidFill>
                  <a:srgbClr val="000000"/>
                </a:solidFill>
                <a:uFillTx/>
                <a:latin typeface="Arial"/>
              </a:rPr>
              <a:t>MAJOR INSIGHT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nested </a:t>
            </a: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for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loops ~ O(n</a:t>
            </a:r>
            <a:r>
              <a:rPr b="1" lang="en-US" sz="4200" spc="-1" strike="noStrike" baseline="30000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US" sz="4200" spc="-1" strike="noStrike" u="sng">
                <a:solidFill>
                  <a:srgbClr val="000000"/>
                </a:solidFill>
                <a:uFillTx/>
                <a:latin typeface="Arial"/>
              </a:rPr>
              <a:t>NOT COINCIDENCE!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Welcome To…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12920" y="1295280"/>
            <a:ext cx="8317800" cy="66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8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1" lang="en-US" sz="3800" spc="-1" strike="noStrike">
                <a:solidFill>
                  <a:srgbClr val="000000"/>
                </a:solidFill>
                <a:latin typeface="Arial"/>
              </a:rPr>
              <a:t>Computer Science Fundamentals”</a:t>
            </a:r>
            <a:endParaRPr b="0" lang="en-US" sz="3800" spc="-1" strike="noStrike">
              <a:latin typeface="Arial"/>
            </a:endParaRPr>
          </a:p>
        </p:txBody>
      </p:sp>
      <p:pic>
        <p:nvPicPr>
          <p:cNvPr id="138" name="Picture 2" descr=""/>
          <p:cNvPicPr/>
          <p:nvPr/>
        </p:nvPicPr>
        <p:blipFill>
          <a:blip r:embed="rId1"/>
          <a:stretch/>
        </p:blipFill>
        <p:spPr>
          <a:xfrm>
            <a:off x="2286000" y="2286000"/>
            <a:ext cx="4571640" cy="342864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304920" y="2590920"/>
            <a:ext cx="86864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nested </a:t>
            </a:r>
            <a:r>
              <a:rPr b="0" lang="en-US" sz="4200" spc="-1" strike="noStrike">
                <a:solidFill>
                  <a:srgbClr val="000000"/>
                </a:solidFill>
                <a:latin typeface="Courier Final Draft"/>
              </a:rPr>
              <a:t>for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loops ~ O(n</a:t>
            </a:r>
            <a:r>
              <a:rPr b="1" lang="en-US" sz="4200" spc="-1" strike="noStrike" baseline="30000">
                <a:solidFill>
                  <a:srgbClr val="000000"/>
                </a:solidFill>
                <a:latin typeface="Arial"/>
              </a:rPr>
              <a:t>3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4200" spc="-1" strike="noStrike">
                <a:solidFill>
                  <a:srgbClr val="000000"/>
                </a:solidFill>
                <a:latin typeface="Arial"/>
              </a:rPr>
              <a:t>Etc.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One more…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152280" y="518400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How fast is binary search?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261" name="Picture 4" descr=""/>
          <p:cNvPicPr/>
          <p:nvPr/>
        </p:nvPicPr>
        <p:blipFill>
          <a:blip r:embed="rId1"/>
          <a:stretch/>
        </p:blipFill>
        <p:spPr>
          <a:xfrm>
            <a:off x="2076480" y="990720"/>
            <a:ext cx="4704840" cy="392076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04920" y="1523880"/>
            <a:ext cx="8686440" cy="32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Is it…</a:t>
            </a:r>
            <a:endParaRPr b="0" lang="en-US" sz="4200" spc="-1" strike="noStrike">
              <a:latin typeface="Arial"/>
            </a:endParaRPr>
          </a:p>
          <a:p>
            <a:pPr lvl="1" marL="10288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O(1)</a:t>
            </a:r>
            <a:endParaRPr b="0" lang="en-US" sz="4200" spc="-1" strike="noStrike">
              <a:latin typeface="Arial"/>
            </a:endParaRPr>
          </a:p>
          <a:p>
            <a:pPr lvl="1" marL="10288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O(n)</a:t>
            </a:r>
            <a:endParaRPr b="0" lang="en-US" sz="4200" spc="-1" strike="noStrike">
              <a:latin typeface="Arial"/>
            </a:endParaRPr>
          </a:p>
          <a:p>
            <a:pPr lvl="1" marL="10288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O(n</a:t>
            </a:r>
            <a:r>
              <a:rPr b="1" lang="en-US" sz="4200" spc="-1" strike="noStrike" baseline="30000">
                <a:solidFill>
                  <a:srgbClr val="000000"/>
                </a:solidFill>
                <a:latin typeface="Arial"/>
              </a:rPr>
              <a:t>2)</a:t>
            </a:r>
            <a:endParaRPr b="0" lang="en-US" sz="4200" spc="-1" strike="noStrike">
              <a:latin typeface="Arial"/>
            </a:endParaRPr>
          </a:p>
          <a:p>
            <a:pPr lvl="1" marL="1028880" indent="-5713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Something else?...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304920" y="2590920"/>
            <a:ext cx="86864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Something else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Why?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Exercise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304920" y="3160800"/>
            <a:ext cx="868644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Binary search this array by hand, for 3, then 9.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Count the steps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8" name="Picture 2" descr=""/>
          <p:cNvPicPr/>
          <p:nvPr/>
        </p:nvPicPr>
        <p:blipFill>
          <a:blip r:embed="rId1"/>
          <a:stretch/>
        </p:blipFill>
        <p:spPr>
          <a:xfrm>
            <a:off x="651600" y="2301120"/>
            <a:ext cx="8127360" cy="74628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3 steps.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Add the digits 11-20. Repeat.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4 steps (!)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Arial"/>
              </a:rPr>
              <a:t>Much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 faster than linear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Remember…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304920" y="914400"/>
            <a:ext cx="8686440" cy="435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</a:rPr>
              <a:t>Computer Science “Fundamentals”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Isn’t about “easy” computer science stuff.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Rather, it’s about the “fundamental” concepts that underlie all of the work we’ve been doing to date.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The biggest takeaway is to understand that there are different tools to increase computational efficiency.</a:t>
            </a:r>
            <a:endParaRPr b="0" lang="en-US" sz="2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304920" y="2590920"/>
            <a:ext cx="8686440" cy="26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(input size)</a:t>
            </a:r>
            <a:r>
              <a:rPr b="0" lang="en-US" sz="4200" spc="-1" strike="noStrike" baseline="30000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~ 2x running time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(input size)</a:t>
            </a:r>
            <a:r>
              <a:rPr b="0" lang="en-US" sz="4200" spc="-1" strike="noStrike" baseline="30000">
                <a:solidFill>
                  <a:srgbClr val="000000"/>
                </a:solidFill>
                <a:latin typeface="Arial"/>
              </a:rPr>
              <a:t>3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 ~ 3x running time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4200" spc="-1" strike="noStrike" baseline="30000">
                <a:solidFill>
                  <a:srgbClr val="000000"/>
                </a:solidFill>
                <a:latin typeface="Arial"/>
              </a:rPr>
              <a:t>Etc.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This is called O(lg n).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lg n = how many times do I divide n by two to get to 1?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Logarithm Example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What is lg 8?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Logarithm Example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304920" y="2590920"/>
            <a:ext cx="868644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8 / 2 = 4 (1)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4 / 2 = 2 (2)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2 / 2 = 1 (</a:t>
            </a: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Logarithm Example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304920" y="2590920"/>
            <a:ext cx="868644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lg 8 = 3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4200" spc="-1" strike="noStrike" baseline="30000">
                <a:solidFill>
                  <a:srgbClr val="000000"/>
                </a:solidFill>
                <a:latin typeface="Arial"/>
              </a:rPr>
              <a:t>But if this is confusing…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Logarithm Example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Don’t worry about it.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 Review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304920" y="99072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ourier Final Draft"/>
              </a:rPr>
              <a:t>head ~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O(1) 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Grows like “1”—i.e., 2x input size -&gt; 1x running time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ourier Final Draft"/>
              </a:rPr>
              <a:t>list_items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~ O(n) 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Grows like “n”—i.e., 2x input size -&gt; 2x running time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ourier Final Draft"/>
              </a:rPr>
              <a:t>find_duplicates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~ O(n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Grows like “n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</a:rPr>
              <a:t>2”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—i.e., 2x input size -&gt; 4x running time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ourier Final Draft"/>
              </a:rPr>
              <a:t>binary_search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~ O(lg n)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Grows like “lg n”—i.e, (input size)</a:t>
            </a:r>
            <a:r>
              <a:rPr b="0" lang="en-US" sz="2400" spc="-1" strike="noStrike" baseline="30000">
                <a:solidFill>
                  <a:srgbClr val="000000"/>
                </a:solidFill>
                <a:latin typeface="Arial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-&gt; 2x running time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Big O Comparisons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4" name="Picture 2" descr=""/>
          <p:cNvPicPr/>
          <p:nvPr/>
        </p:nvPicPr>
        <p:blipFill>
          <a:blip r:embed="rId1"/>
          <a:stretch/>
        </p:blipFill>
        <p:spPr>
          <a:xfrm>
            <a:off x="1585800" y="1143000"/>
            <a:ext cx="5971680" cy="457164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Data Structures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“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Fundamentals”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1"/>
          <a:stretch/>
        </p:blipFill>
        <p:spPr>
          <a:xfrm>
            <a:off x="289440" y="838080"/>
            <a:ext cx="4614120" cy="5181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3" name="CustomShape 2"/>
          <p:cNvSpPr/>
          <p:nvPr/>
        </p:nvSpPr>
        <p:spPr>
          <a:xfrm>
            <a:off x="5725080" y="2666880"/>
            <a:ext cx="2797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Remember this stuff?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6048000" y="3097440"/>
            <a:ext cx="2151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Yeah. Me neither.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Structures? (Tricky Question)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304920" y="2590920"/>
            <a:ext cx="868644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Arial"/>
              </a:rPr>
              <a:t>What is a data structure?</a:t>
            </a:r>
            <a:endParaRPr b="0" lang="en-US" sz="4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000000"/>
                </a:solidFill>
                <a:latin typeface="Arial"/>
              </a:rPr>
              <a:t>(And what is an example?)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Structures? (Tricky Question)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04920" y="25909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>
                <a:solidFill>
                  <a:srgbClr val="000000"/>
                </a:solidFill>
                <a:latin typeface="Arial"/>
              </a:rPr>
              <a:t>Before we answer that…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Code = Data. Data is Saved.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1" name="Picture 2" descr=""/>
          <p:cNvPicPr/>
          <p:nvPr/>
        </p:nvPicPr>
        <p:blipFill>
          <a:blip r:embed="rId1"/>
          <a:stretch/>
        </p:blipFill>
        <p:spPr>
          <a:xfrm>
            <a:off x="278640" y="2112840"/>
            <a:ext cx="3123720" cy="685440"/>
          </a:xfrm>
          <a:prstGeom prst="rect">
            <a:avLst/>
          </a:prstGeom>
          <a:ln>
            <a:noFill/>
          </a:ln>
        </p:spPr>
      </p:pic>
      <p:pic>
        <p:nvPicPr>
          <p:cNvPr id="302" name="Picture 5" descr=""/>
          <p:cNvPicPr/>
          <p:nvPr/>
        </p:nvPicPr>
        <p:blipFill>
          <a:blip r:embed="rId2"/>
          <a:stretch/>
        </p:blipFill>
        <p:spPr>
          <a:xfrm>
            <a:off x="304920" y="1325880"/>
            <a:ext cx="4057200" cy="609120"/>
          </a:xfrm>
          <a:prstGeom prst="rect">
            <a:avLst/>
          </a:prstGeom>
          <a:ln>
            <a:noFill/>
          </a:ln>
        </p:spPr>
      </p:pic>
      <p:pic>
        <p:nvPicPr>
          <p:cNvPr id="303" name="Picture 6" descr=""/>
          <p:cNvPicPr/>
          <p:nvPr/>
        </p:nvPicPr>
        <p:blipFill>
          <a:blip r:embed="rId3"/>
          <a:stretch/>
        </p:blipFill>
        <p:spPr>
          <a:xfrm>
            <a:off x="278640" y="2921760"/>
            <a:ext cx="4495320" cy="780840"/>
          </a:xfrm>
          <a:prstGeom prst="rect">
            <a:avLst/>
          </a:prstGeom>
          <a:ln>
            <a:noFill/>
          </a:ln>
        </p:spPr>
      </p:pic>
      <p:pic>
        <p:nvPicPr>
          <p:cNvPr id="304" name="Picture 2" descr=""/>
          <p:cNvPicPr/>
          <p:nvPr/>
        </p:nvPicPr>
        <p:blipFill>
          <a:blip r:embed="rId4"/>
          <a:stretch/>
        </p:blipFill>
        <p:spPr>
          <a:xfrm>
            <a:off x="4774680" y="3657600"/>
            <a:ext cx="4238280" cy="2745720"/>
          </a:xfrm>
          <a:prstGeom prst="rect">
            <a:avLst/>
          </a:prstGeom>
          <a:ln>
            <a:noFill/>
          </a:ln>
        </p:spPr>
      </p:pic>
      <p:sp>
        <p:nvSpPr>
          <p:cNvPr id="305" name="CustomShape 2"/>
          <p:cNvSpPr/>
          <p:nvPr/>
        </p:nvSpPr>
        <p:spPr>
          <a:xfrm rot="5400000">
            <a:off x="5176800" y="1622520"/>
            <a:ext cx="2361960" cy="235152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3"/>
          <p:cNvSpPr/>
          <p:nvPr/>
        </p:nvSpPr>
        <p:spPr>
          <a:xfrm>
            <a:off x="1151280" y="837000"/>
            <a:ext cx="20494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Code we write…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5560920" y="6009840"/>
            <a:ext cx="29836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Gets saved in memory…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Different Ways to Save…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9" name="Picture 2" descr=""/>
          <p:cNvPicPr/>
          <p:nvPr/>
        </p:nvPicPr>
        <p:blipFill>
          <a:blip r:embed="rId1"/>
          <a:stretch/>
        </p:blipFill>
        <p:spPr>
          <a:xfrm>
            <a:off x="304920" y="1143000"/>
            <a:ext cx="8528040" cy="4495320"/>
          </a:xfrm>
          <a:prstGeom prst="rect">
            <a:avLst/>
          </a:prstGeom>
          <a:ln>
            <a:noFill/>
          </a:ln>
        </p:spPr>
      </p:pic>
      <p:sp>
        <p:nvSpPr>
          <p:cNvPr id="310" name="CustomShape 2"/>
          <p:cNvSpPr/>
          <p:nvPr/>
        </p:nvSpPr>
        <p:spPr>
          <a:xfrm>
            <a:off x="426240" y="5727960"/>
            <a:ext cx="82857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Memory can be visualized as slots. Data is then allotted into these slots.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Memory on My Mind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2" name="Picture 2" descr=""/>
          <p:cNvPicPr/>
          <p:nvPr/>
        </p:nvPicPr>
        <p:blipFill>
          <a:blip r:embed="rId1"/>
          <a:stretch/>
        </p:blipFill>
        <p:spPr>
          <a:xfrm>
            <a:off x="301320" y="838080"/>
            <a:ext cx="8548560" cy="41907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3" name="CustomShape 2"/>
          <p:cNvSpPr/>
          <p:nvPr/>
        </p:nvSpPr>
        <p:spPr>
          <a:xfrm>
            <a:off x="301320" y="5182200"/>
            <a:ext cx="85485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Our code as a whole takes some of these slots of memory.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Our variable data itself also takes slots of memory.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Saving to Memory…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7467480" y="11293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3"/>
          <p:cNvSpPr/>
          <p:nvPr/>
        </p:nvSpPr>
        <p:spPr>
          <a:xfrm>
            <a:off x="7467480" y="17388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4"/>
          <p:cNvSpPr/>
          <p:nvPr/>
        </p:nvSpPr>
        <p:spPr>
          <a:xfrm>
            <a:off x="7474680" y="23482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5"/>
          <p:cNvSpPr/>
          <p:nvPr/>
        </p:nvSpPr>
        <p:spPr>
          <a:xfrm>
            <a:off x="7474680" y="296136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6"/>
          <p:cNvSpPr/>
          <p:nvPr/>
        </p:nvSpPr>
        <p:spPr>
          <a:xfrm>
            <a:off x="7453800" y="357804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7"/>
          <p:cNvSpPr/>
          <p:nvPr/>
        </p:nvSpPr>
        <p:spPr>
          <a:xfrm>
            <a:off x="7453800" y="41875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8"/>
          <p:cNvSpPr/>
          <p:nvPr/>
        </p:nvSpPr>
        <p:spPr>
          <a:xfrm>
            <a:off x="7460640" y="47970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9"/>
          <p:cNvSpPr/>
          <p:nvPr/>
        </p:nvSpPr>
        <p:spPr>
          <a:xfrm>
            <a:off x="7460640" y="54100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CustomShape 10"/>
          <p:cNvSpPr/>
          <p:nvPr/>
        </p:nvSpPr>
        <p:spPr>
          <a:xfrm>
            <a:off x="6095880" y="11293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11"/>
          <p:cNvSpPr/>
          <p:nvPr/>
        </p:nvSpPr>
        <p:spPr>
          <a:xfrm>
            <a:off x="6095880" y="17388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12"/>
          <p:cNvSpPr/>
          <p:nvPr/>
        </p:nvSpPr>
        <p:spPr>
          <a:xfrm>
            <a:off x="6103080" y="23482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13"/>
          <p:cNvSpPr/>
          <p:nvPr/>
        </p:nvSpPr>
        <p:spPr>
          <a:xfrm>
            <a:off x="6103080" y="296136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14"/>
          <p:cNvSpPr/>
          <p:nvPr/>
        </p:nvSpPr>
        <p:spPr>
          <a:xfrm>
            <a:off x="6082200" y="357804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15"/>
          <p:cNvSpPr/>
          <p:nvPr/>
        </p:nvSpPr>
        <p:spPr>
          <a:xfrm>
            <a:off x="6082200" y="41875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CustomShape 16"/>
          <p:cNvSpPr/>
          <p:nvPr/>
        </p:nvSpPr>
        <p:spPr>
          <a:xfrm>
            <a:off x="6089040" y="47970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17"/>
          <p:cNvSpPr/>
          <p:nvPr/>
        </p:nvSpPr>
        <p:spPr>
          <a:xfrm>
            <a:off x="6089040" y="54100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3" descr=""/>
          <p:cNvPicPr/>
          <p:nvPr/>
        </p:nvPicPr>
        <p:blipFill>
          <a:blip r:embed="rId1"/>
          <a:stretch/>
        </p:blipFill>
        <p:spPr>
          <a:xfrm>
            <a:off x="304920" y="1129320"/>
            <a:ext cx="3514320" cy="1180800"/>
          </a:xfrm>
          <a:prstGeom prst="rect">
            <a:avLst/>
          </a:prstGeom>
          <a:ln>
            <a:noFill/>
          </a:ln>
        </p:spPr>
      </p:pic>
      <p:sp>
        <p:nvSpPr>
          <p:cNvPr id="332" name="CustomShape 18"/>
          <p:cNvSpPr/>
          <p:nvPr/>
        </p:nvSpPr>
        <p:spPr>
          <a:xfrm>
            <a:off x="3733920" y="1371600"/>
            <a:ext cx="259056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3" name="CustomShape 19"/>
          <p:cNvSpPr/>
          <p:nvPr/>
        </p:nvSpPr>
        <p:spPr>
          <a:xfrm>
            <a:off x="3662280" y="1974240"/>
            <a:ext cx="2590560" cy="7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4" name="CustomShape 20"/>
          <p:cNvSpPr/>
          <p:nvPr/>
        </p:nvSpPr>
        <p:spPr>
          <a:xfrm>
            <a:off x="6896160" y="694800"/>
            <a:ext cx="1156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Memory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CustomShape 21"/>
          <p:cNvSpPr/>
          <p:nvPr/>
        </p:nvSpPr>
        <p:spPr>
          <a:xfrm>
            <a:off x="1545840" y="691560"/>
            <a:ext cx="818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6" name="CustomShape 22"/>
          <p:cNvSpPr/>
          <p:nvPr/>
        </p:nvSpPr>
        <p:spPr>
          <a:xfrm>
            <a:off x="6422400" y="122508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</a:rPr>
              <a:t>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7" name="CustomShape 23"/>
          <p:cNvSpPr/>
          <p:nvPr/>
        </p:nvSpPr>
        <p:spPr>
          <a:xfrm>
            <a:off x="6453000" y="184608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</a:rPr>
              <a:t>25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8" name="CustomShape 24"/>
          <p:cNvSpPr/>
          <p:nvPr/>
        </p:nvSpPr>
        <p:spPr>
          <a:xfrm>
            <a:off x="269280" y="3089520"/>
            <a:ext cx="55216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Each time we declare or instantiate a variable, we are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saving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that data to memory.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Retrieving from Memory…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7467480" y="11293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3"/>
          <p:cNvSpPr/>
          <p:nvPr/>
        </p:nvSpPr>
        <p:spPr>
          <a:xfrm>
            <a:off x="7467480" y="17388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4"/>
          <p:cNvSpPr/>
          <p:nvPr/>
        </p:nvSpPr>
        <p:spPr>
          <a:xfrm>
            <a:off x="7474680" y="23482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CustomShape 5"/>
          <p:cNvSpPr/>
          <p:nvPr/>
        </p:nvSpPr>
        <p:spPr>
          <a:xfrm>
            <a:off x="7474680" y="296136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6"/>
          <p:cNvSpPr/>
          <p:nvPr/>
        </p:nvSpPr>
        <p:spPr>
          <a:xfrm>
            <a:off x="7453800" y="357804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7"/>
          <p:cNvSpPr/>
          <p:nvPr/>
        </p:nvSpPr>
        <p:spPr>
          <a:xfrm>
            <a:off x="7453800" y="41875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8"/>
          <p:cNvSpPr/>
          <p:nvPr/>
        </p:nvSpPr>
        <p:spPr>
          <a:xfrm>
            <a:off x="7460640" y="47970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9"/>
          <p:cNvSpPr/>
          <p:nvPr/>
        </p:nvSpPr>
        <p:spPr>
          <a:xfrm>
            <a:off x="7460640" y="54100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10"/>
          <p:cNvSpPr/>
          <p:nvPr/>
        </p:nvSpPr>
        <p:spPr>
          <a:xfrm>
            <a:off x="6095880" y="11293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11"/>
          <p:cNvSpPr/>
          <p:nvPr/>
        </p:nvSpPr>
        <p:spPr>
          <a:xfrm>
            <a:off x="6095880" y="17388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12"/>
          <p:cNvSpPr/>
          <p:nvPr/>
        </p:nvSpPr>
        <p:spPr>
          <a:xfrm>
            <a:off x="6103080" y="23482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CustomShape 13"/>
          <p:cNvSpPr/>
          <p:nvPr/>
        </p:nvSpPr>
        <p:spPr>
          <a:xfrm>
            <a:off x="6103080" y="296136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14"/>
          <p:cNvSpPr/>
          <p:nvPr/>
        </p:nvSpPr>
        <p:spPr>
          <a:xfrm>
            <a:off x="6082200" y="357804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15"/>
          <p:cNvSpPr/>
          <p:nvPr/>
        </p:nvSpPr>
        <p:spPr>
          <a:xfrm>
            <a:off x="6082200" y="41875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6"/>
          <p:cNvSpPr/>
          <p:nvPr/>
        </p:nvSpPr>
        <p:spPr>
          <a:xfrm>
            <a:off x="6089040" y="47970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17"/>
          <p:cNvSpPr/>
          <p:nvPr/>
        </p:nvSpPr>
        <p:spPr>
          <a:xfrm>
            <a:off x="6089040" y="54100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6" name="Picture 3" descr=""/>
          <p:cNvPicPr/>
          <p:nvPr/>
        </p:nvPicPr>
        <p:blipFill>
          <a:blip r:embed="rId1"/>
          <a:stretch/>
        </p:blipFill>
        <p:spPr>
          <a:xfrm>
            <a:off x="304920" y="1129320"/>
            <a:ext cx="3514320" cy="1180800"/>
          </a:xfrm>
          <a:prstGeom prst="rect">
            <a:avLst/>
          </a:prstGeom>
          <a:ln>
            <a:noFill/>
          </a:ln>
        </p:spPr>
      </p:pic>
      <p:pic>
        <p:nvPicPr>
          <p:cNvPr id="357" name="Picture 4" descr=""/>
          <p:cNvPicPr/>
          <p:nvPr/>
        </p:nvPicPr>
        <p:blipFill>
          <a:blip r:embed="rId2"/>
          <a:stretch/>
        </p:blipFill>
        <p:spPr>
          <a:xfrm>
            <a:off x="304920" y="5103360"/>
            <a:ext cx="5409720" cy="640080"/>
          </a:xfrm>
          <a:prstGeom prst="rect">
            <a:avLst/>
          </a:prstGeom>
          <a:ln>
            <a:noFill/>
          </a:ln>
        </p:spPr>
      </p:pic>
      <p:sp>
        <p:nvSpPr>
          <p:cNvPr id="358" name="CustomShape 18"/>
          <p:cNvSpPr/>
          <p:nvPr/>
        </p:nvSpPr>
        <p:spPr>
          <a:xfrm>
            <a:off x="6896160" y="694800"/>
            <a:ext cx="1156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Memory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9" name="CustomShape 19"/>
          <p:cNvSpPr/>
          <p:nvPr/>
        </p:nvSpPr>
        <p:spPr>
          <a:xfrm>
            <a:off x="1545840" y="691560"/>
            <a:ext cx="818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0" name="CustomShape 20"/>
          <p:cNvSpPr/>
          <p:nvPr/>
        </p:nvSpPr>
        <p:spPr>
          <a:xfrm>
            <a:off x="6422400" y="122508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</a:rPr>
              <a:t>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1" name="CustomShape 21"/>
          <p:cNvSpPr/>
          <p:nvPr/>
        </p:nvSpPr>
        <p:spPr>
          <a:xfrm>
            <a:off x="6453000" y="184608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</a:rPr>
              <a:t>25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2" name="CustomShape 22"/>
          <p:cNvSpPr/>
          <p:nvPr/>
        </p:nvSpPr>
        <p:spPr>
          <a:xfrm flipH="1">
            <a:off x="5029200" y="2173320"/>
            <a:ext cx="1523520" cy="289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3" name="CustomShape 23"/>
          <p:cNvSpPr/>
          <p:nvPr/>
        </p:nvSpPr>
        <p:spPr>
          <a:xfrm flipH="1">
            <a:off x="3510000" y="1594440"/>
            <a:ext cx="2592720" cy="342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tailEnd len="med" type="triangle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4" name="CustomShape 24"/>
          <p:cNvSpPr/>
          <p:nvPr/>
        </p:nvSpPr>
        <p:spPr>
          <a:xfrm>
            <a:off x="269280" y="3089520"/>
            <a:ext cx="3692880" cy="13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When we reference these variables in our code, we are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retrieving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data from memory. 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Growing Data = Growing Problem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304920" y="990720"/>
            <a:ext cx="868644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As applications grow and we begin to incorporate larger quantities of information with inter-relationships…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These simple operations of saving, retrieving, etc.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Become a lot more intensive (both time-wise and CPU processing wise).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2400" spc="-1" strike="noStrike" u="sng">
                <a:solidFill>
                  <a:srgbClr val="000000"/>
                </a:solidFill>
                <a:uFillTx/>
                <a:latin typeface="Arial"/>
              </a:rPr>
              <a:t>Don’t let the simplicity fool you!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Building Devices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8" name="Picture 4" descr=""/>
          <p:cNvPicPr/>
          <p:nvPr/>
        </p:nvPicPr>
        <p:blipFill>
          <a:blip r:embed="rId1"/>
          <a:stretch/>
        </p:blipFill>
        <p:spPr>
          <a:xfrm>
            <a:off x="289440" y="895320"/>
            <a:ext cx="4285800" cy="4285800"/>
          </a:xfrm>
          <a:prstGeom prst="rect">
            <a:avLst/>
          </a:prstGeom>
          <a:ln>
            <a:noFill/>
          </a:ln>
        </p:spPr>
      </p:pic>
      <p:pic>
        <p:nvPicPr>
          <p:cNvPr id="369" name="Picture 6" descr=""/>
          <p:cNvPicPr/>
          <p:nvPr/>
        </p:nvPicPr>
        <p:blipFill>
          <a:blip r:embed="rId2"/>
          <a:stretch/>
        </p:blipFill>
        <p:spPr>
          <a:xfrm>
            <a:off x="4267080" y="1428840"/>
            <a:ext cx="4419360" cy="2943360"/>
          </a:xfrm>
          <a:prstGeom prst="rect">
            <a:avLst/>
          </a:prstGeom>
          <a:ln>
            <a:noFill/>
          </a:ln>
        </p:spPr>
      </p:pic>
      <p:sp>
        <p:nvSpPr>
          <p:cNvPr id="370" name="CustomShape 2"/>
          <p:cNvSpPr/>
          <p:nvPr/>
        </p:nvSpPr>
        <p:spPr>
          <a:xfrm>
            <a:off x="5562720" y="2571840"/>
            <a:ext cx="990360" cy="837720"/>
          </a:xfrm>
          <a:prstGeom prst="rect">
            <a:avLst/>
          </a:prstGeom>
          <a:noFill/>
          <a:ln w="633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CustomShape 3"/>
          <p:cNvSpPr/>
          <p:nvPr/>
        </p:nvSpPr>
        <p:spPr>
          <a:xfrm>
            <a:off x="4285440" y="4392360"/>
            <a:ext cx="4329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You have 1 MB. Use it wisely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2" name="CustomShape 4"/>
          <p:cNvSpPr/>
          <p:nvPr/>
        </p:nvSpPr>
        <p:spPr>
          <a:xfrm>
            <a:off x="5418000" y="1307880"/>
            <a:ext cx="1875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</a:rPr>
              <a:t>Fitbit Surge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3" name="CustomShape 5"/>
          <p:cNvSpPr/>
          <p:nvPr/>
        </p:nvSpPr>
        <p:spPr>
          <a:xfrm flipV="1">
            <a:off x="5876640" y="3561480"/>
            <a:ext cx="181080" cy="88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3360">
            <a:solidFill>
              <a:srgbClr val="ff0000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6"/>
          <p:cNvSpPr/>
          <p:nvPr/>
        </p:nvSpPr>
        <p:spPr>
          <a:xfrm>
            <a:off x="609480" y="5346360"/>
            <a:ext cx="83055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</a:rPr>
              <a:t>Devices inherently have limited memory because of space requirements – making efficiency decisions critical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Retrieving from Memory…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7467480" y="11293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3"/>
          <p:cNvSpPr/>
          <p:nvPr/>
        </p:nvSpPr>
        <p:spPr>
          <a:xfrm>
            <a:off x="7467480" y="17388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4"/>
          <p:cNvSpPr/>
          <p:nvPr/>
        </p:nvSpPr>
        <p:spPr>
          <a:xfrm>
            <a:off x="7474680" y="23482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5"/>
          <p:cNvSpPr/>
          <p:nvPr/>
        </p:nvSpPr>
        <p:spPr>
          <a:xfrm>
            <a:off x="7474680" y="296136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6"/>
          <p:cNvSpPr/>
          <p:nvPr/>
        </p:nvSpPr>
        <p:spPr>
          <a:xfrm>
            <a:off x="7453800" y="357804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7"/>
          <p:cNvSpPr/>
          <p:nvPr/>
        </p:nvSpPr>
        <p:spPr>
          <a:xfrm>
            <a:off x="7453800" y="41875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8"/>
          <p:cNvSpPr/>
          <p:nvPr/>
        </p:nvSpPr>
        <p:spPr>
          <a:xfrm>
            <a:off x="7460640" y="47970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9"/>
          <p:cNvSpPr/>
          <p:nvPr/>
        </p:nvSpPr>
        <p:spPr>
          <a:xfrm>
            <a:off x="7460640" y="54100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CustomShape 10"/>
          <p:cNvSpPr/>
          <p:nvPr/>
        </p:nvSpPr>
        <p:spPr>
          <a:xfrm>
            <a:off x="6095880" y="11293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CustomShape 11"/>
          <p:cNvSpPr/>
          <p:nvPr/>
        </p:nvSpPr>
        <p:spPr>
          <a:xfrm>
            <a:off x="6095880" y="17388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12"/>
          <p:cNvSpPr/>
          <p:nvPr/>
        </p:nvSpPr>
        <p:spPr>
          <a:xfrm>
            <a:off x="6103080" y="23482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13"/>
          <p:cNvSpPr/>
          <p:nvPr/>
        </p:nvSpPr>
        <p:spPr>
          <a:xfrm>
            <a:off x="6103080" y="296136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14"/>
          <p:cNvSpPr/>
          <p:nvPr/>
        </p:nvSpPr>
        <p:spPr>
          <a:xfrm>
            <a:off x="6082200" y="357804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15"/>
          <p:cNvSpPr/>
          <p:nvPr/>
        </p:nvSpPr>
        <p:spPr>
          <a:xfrm>
            <a:off x="6082200" y="418752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16"/>
          <p:cNvSpPr/>
          <p:nvPr/>
        </p:nvSpPr>
        <p:spPr>
          <a:xfrm>
            <a:off x="6089040" y="479700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CustomShape 17"/>
          <p:cNvSpPr/>
          <p:nvPr/>
        </p:nvSpPr>
        <p:spPr>
          <a:xfrm>
            <a:off x="6089040" y="5410080"/>
            <a:ext cx="1218960" cy="53316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18"/>
          <p:cNvSpPr/>
          <p:nvPr/>
        </p:nvSpPr>
        <p:spPr>
          <a:xfrm>
            <a:off x="6896160" y="694800"/>
            <a:ext cx="11563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Memory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3" name="CustomShape 19"/>
          <p:cNvSpPr/>
          <p:nvPr/>
        </p:nvSpPr>
        <p:spPr>
          <a:xfrm>
            <a:off x="1545840" y="691560"/>
            <a:ext cx="8182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Code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4" name="CustomShape 20"/>
          <p:cNvSpPr/>
          <p:nvPr/>
        </p:nvSpPr>
        <p:spPr>
          <a:xfrm>
            <a:off x="7518600" y="1225080"/>
            <a:ext cx="9918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Mammal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95" name="CustomShape 21"/>
          <p:cNvSpPr/>
          <p:nvPr/>
        </p:nvSpPr>
        <p:spPr>
          <a:xfrm>
            <a:off x="7755840" y="1846080"/>
            <a:ext cx="548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</a:rPr>
              <a:t>Cat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6" name="Picture 5" descr=""/>
          <p:cNvPicPr/>
          <p:nvPr/>
        </p:nvPicPr>
        <p:blipFill>
          <a:blip r:embed="rId1"/>
          <a:stretch/>
        </p:blipFill>
        <p:spPr>
          <a:xfrm>
            <a:off x="269280" y="1181160"/>
            <a:ext cx="3981600" cy="3400920"/>
          </a:xfrm>
          <a:prstGeom prst="rect">
            <a:avLst/>
          </a:prstGeom>
          <a:ln>
            <a:noFill/>
          </a:ln>
        </p:spPr>
      </p:pic>
      <p:sp>
        <p:nvSpPr>
          <p:cNvPr id="397" name="CustomShape 22"/>
          <p:cNvSpPr/>
          <p:nvPr/>
        </p:nvSpPr>
        <p:spPr>
          <a:xfrm>
            <a:off x="7561800" y="2456640"/>
            <a:ext cx="991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</a:rPr>
              <a:t>Sammy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8" name="CustomShape 23"/>
          <p:cNvSpPr/>
          <p:nvPr/>
        </p:nvSpPr>
        <p:spPr>
          <a:xfrm>
            <a:off x="7813080" y="3047400"/>
            <a:ext cx="434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</a:rPr>
              <a:t>24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CustomShape 24"/>
          <p:cNvSpPr/>
          <p:nvPr/>
        </p:nvSpPr>
        <p:spPr>
          <a:xfrm>
            <a:off x="6470280" y="1272960"/>
            <a:ext cx="4842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pet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0" name="CustomShape 25"/>
          <p:cNvSpPr/>
          <p:nvPr/>
        </p:nvSpPr>
        <p:spPr>
          <a:xfrm>
            <a:off x="6420240" y="1854360"/>
            <a:ext cx="5972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type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1" name="CustomShape 26"/>
          <p:cNvSpPr/>
          <p:nvPr/>
        </p:nvSpPr>
        <p:spPr>
          <a:xfrm>
            <a:off x="6371640" y="2471760"/>
            <a:ext cx="7466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</a:rPr>
              <a:t>animal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2" name="CustomShape 27"/>
          <p:cNvSpPr/>
          <p:nvPr/>
        </p:nvSpPr>
        <p:spPr>
          <a:xfrm>
            <a:off x="6448680" y="3107880"/>
            <a:ext cx="709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name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3" name="CustomShape 28"/>
          <p:cNvSpPr/>
          <p:nvPr/>
        </p:nvSpPr>
        <p:spPr>
          <a:xfrm>
            <a:off x="7197480" y="1394280"/>
            <a:ext cx="357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CustomShape 29"/>
          <p:cNvSpPr/>
          <p:nvPr/>
        </p:nvSpPr>
        <p:spPr>
          <a:xfrm flipV="1">
            <a:off x="7197480" y="1611000"/>
            <a:ext cx="357840" cy="41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CustomShape 30"/>
          <p:cNvSpPr/>
          <p:nvPr/>
        </p:nvSpPr>
        <p:spPr>
          <a:xfrm flipV="1">
            <a:off x="7197480" y="2189880"/>
            <a:ext cx="357840" cy="41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CustomShape 31"/>
          <p:cNvSpPr/>
          <p:nvPr/>
        </p:nvSpPr>
        <p:spPr>
          <a:xfrm flipV="1">
            <a:off x="7206480" y="2707200"/>
            <a:ext cx="357840" cy="41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CustomShape 32"/>
          <p:cNvSpPr/>
          <p:nvPr/>
        </p:nvSpPr>
        <p:spPr>
          <a:xfrm>
            <a:off x="6362640" y="3680280"/>
            <a:ext cx="529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</a:rPr>
              <a:t>age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08" name="CustomShape 33"/>
          <p:cNvSpPr/>
          <p:nvPr/>
        </p:nvSpPr>
        <p:spPr>
          <a:xfrm flipV="1">
            <a:off x="7185600" y="3353760"/>
            <a:ext cx="357840" cy="41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CustomShape 34"/>
          <p:cNvSpPr/>
          <p:nvPr/>
        </p:nvSpPr>
        <p:spPr>
          <a:xfrm flipH="1" flipV="1">
            <a:off x="6148080" y="1474920"/>
            <a:ext cx="18360" cy="46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CustomShape 35"/>
          <p:cNvSpPr/>
          <p:nvPr/>
        </p:nvSpPr>
        <p:spPr>
          <a:xfrm flipV="1">
            <a:off x="6276600" y="1566720"/>
            <a:ext cx="9000" cy="85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CustomShape 36"/>
          <p:cNvSpPr/>
          <p:nvPr/>
        </p:nvSpPr>
        <p:spPr>
          <a:xfrm flipV="1">
            <a:off x="7081560" y="1553760"/>
            <a:ext cx="43920" cy="221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CustomShape 37"/>
          <p:cNvSpPr/>
          <p:nvPr/>
        </p:nvSpPr>
        <p:spPr>
          <a:xfrm flipV="1">
            <a:off x="6409440" y="1606320"/>
            <a:ext cx="14040" cy="150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8"/>
          <p:cNvSpPr/>
          <p:nvPr/>
        </p:nvSpPr>
        <p:spPr>
          <a:xfrm>
            <a:off x="269280" y="4928040"/>
            <a:ext cx="445464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Even simple objects, require memory to keep track of numerous relationships in memory.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It gets hairy… and scary.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Picture 2" descr=""/>
          <p:cNvPicPr/>
          <p:nvPr/>
        </p:nvPicPr>
        <p:blipFill>
          <a:blip r:embed="rId1"/>
          <a:stretch/>
        </p:blipFill>
        <p:spPr>
          <a:xfrm>
            <a:off x="380880" y="990720"/>
            <a:ext cx="4656240" cy="2209320"/>
          </a:xfrm>
          <a:prstGeom prst="rect">
            <a:avLst/>
          </a:prstGeom>
          <a:ln>
            <a:noFill/>
          </a:ln>
        </p:spPr>
      </p:pic>
      <p:pic>
        <p:nvPicPr>
          <p:cNvPr id="147" name="Picture 6" descr=""/>
          <p:cNvPicPr/>
          <p:nvPr/>
        </p:nvPicPr>
        <p:blipFill>
          <a:blip r:embed="rId2"/>
          <a:stretch/>
        </p:blipFill>
        <p:spPr>
          <a:xfrm>
            <a:off x="3890520" y="3352680"/>
            <a:ext cx="5017320" cy="2890440"/>
          </a:xfrm>
          <a:prstGeom prst="rect">
            <a:avLst/>
          </a:prstGeom>
          <a:ln>
            <a:noFill/>
          </a:ln>
        </p:spPr>
      </p:pic>
      <p:pic>
        <p:nvPicPr>
          <p:cNvPr id="148" name="Picture 7" descr=""/>
          <p:cNvPicPr/>
          <p:nvPr/>
        </p:nvPicPr>
        <p:blipFill>
          <a:blip r:embed="rId3"/>
          <a:stretch/>
        </p:blipFill>
        <p:spPr>
          <a:xfrm>
            <a:off x="533520" y="3352680"/>
            <a:ext cx="3123720" cy="2728800"/>
          </a:xfrm>
          <a:prstGeom prst="rect">
            <a:avLst/>
          </a:prstGeom>
          <a:ln>
            <a:noFill/>
          </a:ln>
        </p:spPr>
      </p:pic>
      <p:pic>
        <p:nvPicPr>
          <p:cNvPr id="149" name="Picture 8" descr=""/>
          <p:cNvPicPr/>
          <p:nvPr/>
        </p:nvPicPr>
        <p:blipFill>
          <a:blip r:embed="rId4"/>
          <a:stretch/>
        </p:blipFill>
        <p:spPr>
          <a:xfrm>
            <a:off x="5305320" y="933480"/>
            <a:ext cx="3381120" cy="241884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Structures?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304920" y="137160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Arial"/>
              </a:rPr>
              <a:t>What is a data structure?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416" name="CustomShape 3"/>
          <p:cNvSpPr/>
          <p:nvPr/>
        </p:nvSpPr>
        <p:spPr>
          <a:xfrm>
            <a:off x="457200" y="2286000"/>
            <a:ext cx="868644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</a:rPr>
              <a:t>A way of storing data so that it can be used efficiently by the computer or browser.</a:t>
            </a:r>
            <a:endParaRPr b="0" lang="en-US" sz="3200" spc="-1" strike="noStrike">
              <a:latin typeface="Arial"/>
            </a:endParaRPr>
          </a:p>
        </p:txBody>
      </p:sp>
    </p:spTree>
  </p:cSld>
  <p:transition>
    <p:fade/>
  </p:transition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Structures?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304920" y="137160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Arial"/>
              </a:rPr>
              <a:t>What is a data structure?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419" name="CustomShape 3"/>
          <p:cNvSpPr/>
          <p:nvPr/>
        </p:nvSpPr>
        <p:spPr>
          <a:xfrm>
            <a:off x="457200" y="2286000"/>
            <a:ext cx="868644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</a:rPr>
              <a:t>They are built upon simpler primitive data types (like variables)</a:t>
            </a:r>
            <a:endParaRPr b="0" lang="en-US" sz="3200" spc="-1" strike="noStrike">
              <a:latin typeface="Arial"/>
            </a:endParaRPr>
          </a:p>
        </p:txBody>
      </p:sp>
    </p:spTree>
  </p:cSld>
  <p:transition>
    <p:fade/>
  </p:transition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Structures?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304920" y="137160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Arial"/>
              </a:rPr>
              <a:t>What is a data structure?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457200" y="2286000"/>
            <a:ext cx="868644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</a:rPr>
              <a:t>They are non-opinionated, in the sense, that they are </a:t>
            </a:r>
            <a:r>
              <a:rPr b="0" i="1" lang="en-US" sz="3200" spc="-1" strike="noStrike" u="sng">
                <a:solidFill>
                  <a:srgbClr val="000000"/>
                </a:solidFill>
                <a:uFillTx/>
                <a:latin typeface="Arial"/>
              </a:rPr>
              <a:t>just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</a:rPr>
              <a:t> responsible for holding the data.  </a:t>
            </a:r>
            <a:endParaRPr b="0" lang="en-US" sz="3200" spc="-1" strike="noStrike">
              <a:latin typeface="Arial"/>
            </a:endParaRPr>
          </a:p>
        </p:txBody>
      </p:sp>
    </p:spTree>
  </p:cSld>
  <p:transition>
    <p:fade/>
  </p:transition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Data Structures?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304920" y="1905120"/>
            <a:ext cx="86864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Arial"/>
              </a:rPr>
              <a:t>Example Data Structure: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457200" y="2819520"/>
            <a:ext cx="86864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</a:rPr>
              <a:t>Arrays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26" name="Picture 2" descr=""/>
          <p:cNvPicPr/>
          <p:nvPr/>
        </p:nvPicPr>
        <p:blipFill>
          <a:blip r:embed="rId1"/>
          <a:stretch/>
        </p:blipFill>
        <p:spPr>
          <a:xfrm>
            <a:off x="442080" y="3962520"/>
            <a:ext cx="8381520" cy="62784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3800" spc="-1" strike="noStrike">
                <a:solidFill>
                  <a:srgbClr val="ffffff"/>
                </a:solidFill>
                <a:latin typeface="Arial"/>
              </a:rPr>
              <a:t>Arrays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Arrays!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9" name="Picture 2" descr=""/>
          <p:cNvPicPr/>
          <p:nvPr/>
        </p:nvPicPr>
        <p:blipFill>
          <a:blip r:embed="rId1"/>
          <a:stretch/>
        </p:blipFill>
        <p:spPr>
          <a:xfrm>
            <a:off x="304920" y="826200"/>
            <a:ext cx="8714880" cy="2323800"/>
          </a:xfrm>
          <a:prstGeom prst="rect">
            <a:avLst/>
          </a:prstGeom>
          <a:ln>
            <a:noFill/>
          </a:ln>
        </p:spPr>
      </p:pic>
      <p:pic>
        <p:nvPicPr>
          <p:cNvPr id="430" name="Picture 4" descr=""/>
          <p:cNvPicPr/>
          <p:nvPr/>
        </p:nvPicPr>
        <p:blipFill>
          <a:blip r:embed="rId2"/>
          <a:stretch/>
        </p:blipFill>
        <p:spPr>
          <a:xfrm>
            <a:off x="5095080" y="3191040"/>
            <a:ext cx="3580920" cy="229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1" name="CustomShape 2"/>
          <p:cNvSpPr/>
          <p:nvPr/>
        </p:nvSpPr>
        <p:spPr>
          <a:xfrm>
            <a:off x="457200" y="2991600"/>
            <a:ext cx="450576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n-US" sz="1800" spc="-1" strike="noStrike" u="sng">
                <a:solidFill>
                  <a:srgbClr val="000000"/>
                </a:solidFill>
                <a:uFillTx/>
                <a:latin typeface="Arial"/>
              </a:rPr>
              <a:t>Arrays 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Arial"/>
              </a:rPr>
              <a:t>are the simplest data structure.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Javascript includes it natively.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 most languages, arrays do not allow mixing of types.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 most languages, arrays are not extendable. (They are fixed sizes)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Arrays in Javascript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380880" y="838080"/>
            <a:ext cx="822924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In most languages (non-Javascript), arrays are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immutable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– meaning that upon declaration, the length of the array is fixed.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With Javascript, we can easily add elements using the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.push method().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4" name="CustomShape 3"/>
          <p:cNvSpPr/>
          <p:nvPr/>
        </p:nvSpPr>
        <p:spPr>
          <a:xfrm>
            <a:off x="416520" y="3729240"/>
            <a:ext cx="85086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</a:rPr>
              <a:t>Question for You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.push adds elements to which side of the array?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35" name="Picture 6" descr=""/>
          <p:cNvPicPr/>
          <p:nvPr/>
        </p:nvPicPr>
        <p:blipFill>
          <a:blip r:embed="rId1"/>
          <a:srcRect l="29724" t="16388" r="16064" b="19950"/>
          <a:stretch/>
        </p:blipFill>
        <p:spPr>
          <a:xfrm>
            <a:off x="2309040" y="4538880"/>
            <a:ext cx="4723920" cy="147888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Arrays in Javascript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380880" y="838080"/>
            <a:ext cx="822924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In most languages (non-Javascript), arrays are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immutable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– meaning that upon declaration, the length of the array is fixed.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With Javascript, we can easily add elements using the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.push method().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416520" y="3729240"/>
            <a:ext cx="85086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</a:rPr>
              <a:t>Question for You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.push adds elements to which side of the array?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39" name="Picture 6" descr=""/>
          <p:cNvPicPr/>
          <p:nvPr/>
        </p:nvPicPr>
        <p:blipFill>
          <a:blip r:embed="rId1"/>
          <a:srcRect l="29724" t="16388" r="16064" b="19950"/>
          <a:stretch/>
        </p:blipFill>
        <p:spPr>
          <a:xfrm>
            <a:off x="2309040" y="4538880"/>
            <a:ext cx="4723920" cy="1478880"/>
          </a:xfrm>
          <a:prstGeom prst="rect">
            <a:avLst/>
          </a:prstGeom>
          <a:ln>
            <a:noFill/>
          </a:ln>
        </p:spPr>
      </p:pic>
      <p:sp>
        <p:nvSpPr>
          <p:cNvPr id="440" name="CustomShape 4"/>
          <p:cNvSpPr/>
          <p:nvPr/>
        </p:nvSpPr>
        <p:spPr>
          <a:xfrm>
            <a:off x="7141320" y="4856400"/>
            <a:ext cx="837720" cy="42156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Arrays in Javascript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416520" y="1019160"/>
            <a:ext cx="850860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</a:rPr>
              <a:t>2</a:t>
            </a:r>
            <a:r>
              <a:rPr b="1" lang="en-US" sz="2400" spc="-1" strike="noStrike" u="sng" baseline="30000">
                <a:solidFill>
                  <a:srgbClr val="000000"/>
                </a:solidFill>
                <a:uFillTx/>
                <a:latin typeface="Arial"/>
              </a:rPr>
              <a:t>nd</a:t>
            </a: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</a:rPr>
              <a:t> Question for You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How can we add an element to the beginning of the array?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443" name="Picture 6" descr=""/>
          <p:cNvPicPr/>
          <p:nvPr/>
        </p:nvPicPr>
        <p:blipFill>
          <a:blip r:embed="rId1"/>
          <a:srcRect l="29724" t="16388" r="16064" b="19950"/>
          <a:stretch/>
        </p:blipFill>
        <p:spPr>
          <a:xfrm>
            <a:off x="2309040" y="1981080"/>
            <a:ext cx="4723920" cy="1478880"/>
          </a:xfrm>
          <a:prstGeom prst="rect">
            <a:avLst/>
          </a:prstGeom>
          <a:ln>
            <a:noFill/>
          </a:ln>
        </p:spPr>
      </p:pic>
      <p:sp>
        <p:nvSpPr>
          <p:cNvPr id="444" name="CustomShape 3"/>
          <p:cNvSpPr/>
          <p:nvPr/>
        </p:nvSpPr>
        <p:spPr>
          <a:xfrm rot="10800000">
            <a:off x="2209680" y="2799720"/>
            <a:ext cx="837720" cy="421560"/>
          </a:xfrm>
          <a:prstGeom prst="lef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4"/>
          <p:cNvSpPr/>
          <p:nvPr/>
        </p:nvSpPr>
        <p:spPr>
          <a:xfrm>
            <a:off x="416520" y="4158360"/>
            <a:ext cx="85086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</a:rPr>
              <a:t>If you finish early, implement it yourself.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(i.e. Don’t use the in-built method).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304920" y="0"/>
            <a:ext cx="838152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Arrays in Javascript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222120" y="914400"/>
            <a:ext cx="850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</a:rPr>
              <a:t>Unshift Method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48" name="Picture 9" descr=""/>
          <p:cNvPicPr/>
          <p:nvPr/>
        </p:nvPicPr>
        <p:blipFill>
          <a:blip r:embed="rId1"/>
          <a:stretch/>
        </p:blipFill>
        <p:spPr>
          <a:xfrm>
            <a:off x="57240" y="1446480"/>
            <a:ext cx="4571640" cy="790200"/>
          </a:xfrm>
          <a:prstGeom prst="rect">
            <a:avLst/>
          </a:prstGeom>
          <a:ln>
            <a:noFill/>
          </a:ln>
        </p:spPr>
      </p:pic>
      <p:pic>
        <p:nvPicPr>
          <p:cNvPr id="449" name="Picture 10" descr=""/>
          <p:cNvPicPr/>
          <p:nvPr/>
        </p:nvPicPr>
        <p:blipFill>
          <a:blip r:embed="rId2"/>
          <a:stretch/>
        </p:blipFill>
        <p:spPr>
          <a:xfrm>
            <a:off x="57240" y="3344400"/>
            <a:ext cx="8934120" cy="2161800"/>
          </a:xfrm>
          <a:prstGeom prst="rect">
            <a:avLst/>
          </a:prstGeom>
          <a:ln>
            <a:noFill/>
          </a:ln>
        </p:spPr>
      </p:pic>
      <p:sp>
        <p:nvSpPr>
          <p:cNvPr id="450" name="CustomShape 3"/>
          <p:cNvSpPr/>
          <p:nvPr/>
        </p:nvSpPr>
        <p:spPr>
          <a:xfrm>
            <a:off x="203760" y="2851920"/>
            <a:ext cx="85086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</a:rPr>
              <a:t>What’s really happening…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12341</TotalTime>
  <Application>LibreOffice/6.0.6.2$Linux_X86_64 LibreOffice_project/00m0$Build-2</Application>
  <Words>2906</Words>
  <Paragraphs>638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2015-01-20T17:19:00Z</dcterms:created>
  <dc:creator>ahaque89</dc:creator>
  <dc:description/>
  <dc:language>en-US</dc:language>
  <cp:lastModifiedBy/>
  <cp:lastPrinted>2016-01-30T16:23:56Z</cp:lastPrinted>
  <dcterms:modified xsi:type="dcterms:W3CDTF">2018-12-07T20:35:19Z</dcterms:modified>
  <cp:revision>1648</cp:revision>
  <dc:subject/>
  <dc:title>DevChat #1 Introduction to Twitter Bootstrap:  Web Development for Noobs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133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135</vt:i4>
  </property>
</Properties>
</file>